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97" r:id="rId8"/>
    <p:sldId id="269" r:id="rId9"/>
    <p:sldId id="293" r:id="rId10"/>
    <p:sldId id="294" r:id="rId11"/>
    <p:sldId id="270" r:id="rId12"/>
    <p:sldId id="271" r:id="rId13"/>
    <p:sldId id="304" r:id="rId14"/>
    <p:sldId id="305" r:id="rId15"/>
    <p:sldId id="272" r:id="rId16"/>
    <p:sldId id="273" r:id="rId17"/>
    <p:sldId id="274" r:id="rId18"/>
    <p:sldId id="295" r:id="rId19"/>
    <p:sldId id="296" r:id="rId20"/>
    <p:sldId id="292" r:id="rId21"/>
    <p:sldId id="298" r:id="rId22"/>
    <p:sldId id="276" r:id="rId23"/>
    <p:sldId id="278" r:id="rId24"/>
    <p:sldId id="280" r:id="rId25"/>
    <p:sldId id="282" r:id="rId26"/>
    <p:sldId id="281" r:id="rId27"/>
    <p:sldId id="284" r:id="rId28"/>
    <p:sldId id="277" r:id="rId29"/>
    <p:sldId id="299" r:id="rId30"/>
    <p:sldId id="300" r:id="rId31"/>
    <p:sldId id="301" r:id="rId32"/>
    <p:sldId id="302" r:id="rId33"/>
    <p:sldId id="287" r:id="rId34"/>
    <p:sldId id="288" r:id="rId35"/>
    <p:sldId id="312" r:id="rId36"/>
    <p:sldId id="275" r:id="rId37"/>
    <p:sldId id="308" r:id="rId38"/>
    <p:sldId id="309" r:id="rId39"/>
    <p:sldId id="291" r:id="rId40"/>
    <p:sldId id="261" r:id="rId41"/>
    <p:sldId id="306" r:id="rId42"/>
    <p:sldId id="310" r:id="rId43"/>
    <p:sldId id="311" r:id="rId44"/>
    <p:sldId id="262" r:id="rId45"/>
    <p:sldId id="303" r:id="rId46"/>
    <p:sldId id="263" r:id="rId47"/>
    <p:sldId id="264" r:id="rId48"/>
    <p:sldId id="307" r:id="rId49"/>
    <p:sldId id="268" r:id="rId50"/>
    <p:sldId id="265" r:id="rId51"/>
  </p:sldIdLst>
  <p:sldSz cx="18288000" cy="10287000"/>
  <p:notesSz cx="6858000" cy="9144000"/>
  <p:embeddedFontLst>
    <p:embeddedFont>
      <p:font typeface="Arial Unicode MS" panose="020B0604020202020204" pitchFamily="50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87AD"/>
    <a:srgbClr val="B6B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23" autoAdjust="0"/>
  </p:normalViewPr>
  <p:slideViewPr>
    <p:cSldViewPr>
      <p:cViewPr varScale="1">
        <p:scale>
          <a:sx n="102" d="100"/>
          <a:sy n="102" d="100"/>
        </p:scale>
        <p:origin x="59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51.png"/><Relationship Id="rId4" Type="http://schemas.openxmlformats.org/officeDocument/2006/relationships/image" Target="../media/image13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8.png"/><Relationship Id="rId5" Type="http://schemas.openxmlformats.org/officeDocument/2006/relationships/image" Target="../media/image14.png"/><Relationship Id="rId10" Type="http://schemas.openxmlformats.org/officeDocument/2006/relationships/image" Target="../media/image57.png"/><Relationship Id="rId4" Type="http://schemas.openxmlformats.org/officeDocument/2006/relationships/image" Target="../media/image13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68.png"/><Relationship Id="rId4" Type="http://schemas.openxmlformats.org/officeDocument/2006/relationships/image" Target="../media/image13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75.png"/><Relationship Id="rId5" Type="http://schemas.openxmlformats.org/officeDocument/2006/relationships/image" Target="../media/image14.png"/><Relationship Id="rId10" Type="http://schemas.openxmlformats.org/officeDocument/2006/relationships/image" Target="../media/image74.png"/><Relationship Id="rId4" Type="http://schemas.openxmlformats.org/officeDocument/2006/relationships/image" Target="../media/image13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79.png"/><Relationship Id="rId4" Type="http://schemas.openxmlformats.org/officeDocument/2006/relationships/image" Target="../media/image13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8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2.png"/><Relationship Id="rId5" Type="http://schemas.openxmlformats.org/officeDocument/2006/relationships/image" Target="../media/image14.png"/><Relationship Id="rId10" Type="http://schemas.openxmlformats.org/officeDocument/2006/relationships/image" Target="../media/image81.png"/><Relationship Id="rId4" Type="http://schemas.openxmlformats.org/officeDocument/2006/relationships/image" Target="../media/image13.png"/><Relationship Id="rId9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8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7.png"/><Relationship Id="rId5" Type="http://schemas.openxmlformats.org/officeDocument/2006/relationships/image" Target="../media/image14.png"/><Relationship Id="rId10" Type="http://schemas.openxmlformats.org/officeDocument/2006/relationships/image" Target="../media/image86.png"/><Relationship Id="rId4" Type="http://schemas.openxmlformats.org/officeDocument/2006/relationships/image" Target="../media/image13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90.png"/><Relationship Id="rId4" Type="http://schemas.openxmlformats.org/officeDocument/2006/relationships/image" Target="../media/image13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85.png"/><Relationship Id="rId4" Type="http://schemas.openxmlformats.org/officeDocument/2006/relationships/image" Target="../media/image13.png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92.jpeg"/><Relationship Id="rId4" Type="http://schemas.openxmlformats.org/officeDocument/2006/relationships/image" Target="../media/image13.png"/><Relationship Id="rId9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95.png"/><Relationship Id="rId5" Type="http://schemas.openxmlformats.org/officeDocument/2006/relationships/image" Target="../media/image14.png"/><Relationship Id="rId10" Type="http://schemas.openxmlformats.org/officeDocument/2006/relationships/image" Target="../media/image94.jpeg"/><Relationship Id="rId4" Type="http://schemas.openxmlformats.org/officeDocument/2006/relationships/image" Target="../media/image13.png"/><Relationship Id="rId9" Type="http://schemas.openxmlformats.org/officeDocument/2006/relationships/image" Target="../media/image9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97.png"/><Relationship Id="rId4" Type="http://schemas.openxmlformats.org/officeDocument/2006/relationships/image" Target="../media/image13.png"/><Relationship Id="rId9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01.jpg"/><Relationship Id="rId5" Type="http://schemas.openxmlformats.org/officeDocument/2006/relationships/image" Target="../media/image14.png"/><Relationship Id="rId10" Type="http://schemas.openxmlformats.org/officeDocument/2006/relationships/image" Target="../media/image100.jpg"/><Relationship Id="rId4" Type="http://schemas.openxmlformats.org/officeDocument/2006/relationships/image" Target="../media/image13.png"/><Relationship Id="rId9" Type="http://schemas.openxmlformats.org/officeDocument/2006/relationships/image" Target="../media/image9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04.png"/><Relationship Id="rId5" Type="http://schemas.openxmlformats.org/officeDocument/2006/relationships/image" Target="../media/image14.png"/><Relationship Id="rId10" Type="http://schemas.openxmlformats.org/officeDocument/2006/relationships/image" Target="../media/image103.png"/><Relationship Id="rId4" Type="http://schemas.openxmlformats.org/officeDocument/2006/relationships/image" Target="../media/image13.png"/><Relationship Id="rId9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1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07.png"/><Relationship Id="rId4" Type="http://schemas.openxmlformats.org/officeDocument/2006/relationships/image" Target="../media/image13.png"/><Relationship Id="rId9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12.png"/><Relationship Id="rId5" Type="http://schemas.openxmlformats.org/officeDocument/2006/relationships/image" Target="../media/image14.png"/><Relationship Id="rId10" Type="http://schemas.openxmlformats.org/officeDocument/2006/relationships/image" Target="../media/image111.png"/><Relationship Id="rId4" Type="http://schemas.openxmlformats.org/officeDocument/2006/relationships/image" Target="../media/image13.png"/><Relationship Id="rId9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images.app.goo.gl/JBo7uvinEHbWSTMJ7" TargetMode="External"/><Relationship Id="rId18" Type="http://schemas.openxmlformats.org/officeDocument/2006/relationships/hyperlink" Target="https://www.oppedijk.com/robotics/control-dynamixel-with-raspberrypi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hyperlink" Target="https://emanual.robotis.com/docs/en/parts/interface/u2d2_power_hub/" TargetMode="External"/><Relationship Id="rId17" Type="http://schemas.openxmlformats.org/officeDocument/2006/relationships/hyperlink" Target="https://www.instructables.com/How-to-drive-Dynamixel-AX-12A-servos-with-a-Raspbe/" TargetMode="External"/><Relationship Id="rId2" Type="http://schemas.openxmlformats.org/officeDocument/2006/relationships/image" Target="../media/image11.png"/><Relationship Id="rId16" Type="http://schemas.openxmlformats.org/officeDocument/2006/relationships/hyperlink" Target="https://velog.io/@addps5012/%EB%9D%BC%EC%A6%88%EB%B2%A0%EB%A6%AC%ED%8C%8C%EC%9D%B4-V2-%EC%B9%B4%EB%A9%94%EB%9D%BC-%EC%97%B0%EA%B2%B0%ED%95%98%EA%B8%B0" TargetMode="External"/><Relationship Id="rId20" Type="http://schemas.openxmlformats.org/officeDocument/2006/relationships/hyperlink" Target="https://python-guide-kr.readthedocs.io/ko/latest/dev/virtualenv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hyperlink" Target="https://emanual.robotis.com/docs/kr/dxl/ax/ax-12a/" TargetMode="External"/><Relationship Id="rId5" Type="http://schemas.openxmlformats.org/officeDocument/2006/relationships/image" Target="../media/image14.png"/><Relationship Id="rId15" Type="http://schemas.openxmlformats.org/officeDocument/2006/relationships/hyperlink" Target="https://velog.io/@kimsoohyun/YOLO-%EC%9D%B4%EB%AF%B8%EC%A7%80-%EB%9D%BC%EB%B2%A8%EB%A7%81%EC%9D%84-%EC%9C%84%ED%95%9C-labelImg-%EC%82%AC%EC%9A%A9%EB%B2%95" TargetMode="External"/><Relationship Id="rId10" Type="http://schemas.openxmlformats.org/officeDocument/2006/relationships/hyperlink" Target="https://ko.wikipedia.org/wiki/%EB%9D%BC%EC%A6%88%EB%B2%A0%EB%A6%AC_%ED%8C%8C%EC%9D%B4" TargetMode="External"/><Relationship Id="rId19" Type="http://schemas.openxmlformats.org/officeDocument/2006/relationships/hyperlink" Target="https://docs.arducam.com/Nvidia-Jetson-Camera/Application-note/Fix-Red-Tint-with-ISP-Tuning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images.app.goo.gl/tnsehWV82H9Hn5rd7" TargetMode="External"/><Relationship Id="rId14" Type="http://schemas.openxmlformats.org/officeDocument/2006/relationships/hyperlink" Target="https://images.app.goo.gl/xYRK57W93vdFHFDx8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5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3.svg"/><Relationship Id="rId5" Type="http://schemas.openxmlformats.org/officeDocument/2006/relationships/image" Target="../media/image14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16.png"/><Relationship Id="rId4" Type="http://schemas.openxmlformats.org/officeDocument/2006/relationships/image" Target="../media/image13.png"/><Relationship Id="rId9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2.jpeg"/><Relationship Id="rId5" Type="http://schemas.openxmlformats.org/officeDocument/2006/relationships/image" Target="../media/image14.png"/><Relationship Id="rId10" Type="http://schemas.openxmlformats.org/officeDocument/2006/relationships/image" Target="../media/image41.jpeg"/><Relationship Id="rId4" Type="http://schemas.openxmlformats.org/officeDocument/2006/relationships/image" Target="../media/image13.png"/><Relationship Id="rId9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5.jpeg"/><Relationship Id="rId4" Type="http://schemas.openxmlformats.org/officeDocument/2006/relationships/image" Target="../media/image13.png"/><Relationship Id="rId9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7.png"/><Relationship Id="rId4" Type="http://schemas.openxmlformats.org/officeDocument/2006/relationships/image" Target="../media/image13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42300" y="368300"/>
            <a:ext cx="1803400" cy="1671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18500" y="-6654800"/>
            <a:ext cx="1651000" cy="1629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56300" y="-4013200"/>
            <a:ext cx="6362700" cy="1672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56300" y="-3886200"/>
            <a:ext cx="6362700" cy="1672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56300" y="-3771900"/>
            <a:ext cx="6362700" cy="1672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700" y="7086600"/>
            <a:ext cx="254000" cy="190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20900" y="3619500"/>
            <a:ext cx="81153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8810"/>
              </a:lnSpc>
            </a:pPr>
            <a:r>
              <a:rPr lang="ko-KR" altLang="en-US" sz="8500" b="1" i="0" u="none" strike="noStrike" spc="-300" dirty="0">
                <a:solidFill>
                  <a:srgbClr val="747EA7"/>
                </a:solidFill>
                <a:latin typeface="+mn-ea"/>
              </a:rPr>
              <a:t>비행체</a:t>
            </a:r>
            <a:endParaRPr lang="en-US" altLang="ko-KR" sz="8500" b="1" i="0" u="none" strike="noStrike" spc="-300" dirty="0">
              <a:solidFill>
                <a:srgbClr val="747EA7"/>
              </a:solidFill>
              <a:latin typeface="+mn-ea"/>
            </a:endParaRPr>
          </a:p>
          <a:p>
            <a:pPr lvl="0" algn="l">
              <a:lnSpc>
                <a:spcPct val="88810"/>
              </a:lnSpc>
            </a:pPr>
            <a:r>
              <a:rPr lang="ko-KR" altLang="en-US" sz="8500" b="1" i="0" u="none" strike="noStrike" spc="-300" dirty="0">
                <a:solidFill>
                  <a:srgbClr val="747EA7"/>
                </a:solidFill>
                <a:latin typeface="+mn-ea"/>
              </a:rPr>
              <a:t>추적장치</a:t>
            </a:r>
            <a:endParaRPr lang="ko-KR" sz="8500" b="1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08200" y="2819400"/>
            <a:ext cx="71628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300" dirty="0">
                <a:solidFill>
                  <a:srgbClr val="747EA7"/>
                </a:solidFill>
                <a:latin typeface="+mn-ea"/>
              </a:rPr>
              <a:t>2024 </a:t>
            </a:r>
            <a:r>
              <a:rPr lang="ko-KR" sz="5100" b="0" i="0" u="none" strike="noStrike" spc="300" dirty="0" err="1">
                <a:solidFill>
                  <a:srgbClr val="747EA7"/>
                </a:solidFill>
                <a:latin typeface="+mn-ea"/>
              </a:rPr>
              <a:t>캡스톤</a:t>
            </a:r>
            <a:r>
              <a:rPr lang="en-US" sz="5100" b="0" i="0" u="none" strike="noStrike" spc="300" dirty="0">
                <a:solidFill>
                  <a:srgbClr val="747EA7"/>
                </a:solidFill>
                <a:latin typeface="+mn-ea"/>
              </a:rPr>
              <a:t> </a:t>
            </a:r>
            <a:r>
              <a:rPr lang="ko-KR" sz="5100" b="0" i="0" u="none" strike="noStrike" spc="300" dirty="0">
                <a:solidFill>
                  <a:srgbClr val="747EA7"/>
                </a:solidFill>
                <a:latin typeface="+mn-ea"/>
              </a:rPr>
              <a:t>디자인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8559800"/>
            <a:ext cx="1993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1" i="0" u="none" strike="noStrike" spc="100" dirty="0">
                <a:solidFill>
                  <a:srgbClr val="747EA7"/>
                </a:solidFill>
                <a:latin typeface="+mn-ea"/>
              </a:rPr>
              <a:t>윙 </a:t>
            </a:r>
            <a:r>
              <a:rPr lang="ko-KR" altLang="en-US" sz="3200" b="1" i="0" u="none" strike="noStrike" spc="100" dirty="0" err="1">
                <a:solidFill>
                  <a:srgbClr val="747EA7"/>
                </a:solidFill>
                <a:latin typeface="+mn-ea"/>
              </a:rPr>
              <a:t>트래커</a:t>
            </a:r>
            <a:endParaRPr lang="en-US" sz="3200" b="1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DECA66-9979-5328-D935-4FF7A6211C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148" b="25679"/>
          <a:stretch/>
        </p:blipFill>
        <p:spPr>
          <a:xfrm>
            <a:off x="9690100" y="2101852"/>
            <a:ext cx="6720819" cy="5270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8942E-911B-EF55-566B-96EE5BB47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3D3097-76A6-C9E5-9476-E4E12CB0D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BF7D4A-0B4B-14AD-D5DD-C631CF6D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9E7EB2E-86BC-3FB8-031A-FD9DD751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4308E19-40DF-ACA4-841A-D08EDF35F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219F0E0-EF5D-6C0A-8F5F-90470ECFA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43113DB-DE06-C3E8-36AB-EF1E92A9E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4129CF4-ADE0-3AD8-3FA1-48BF2EBCB182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A8714-4E1C-9610-E919-0A2F8014FB44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0369F4F-15B3-A9F8-6755-FD6AB04624E9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2C87A26-A820-E117-F14A-5EE090751BFE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ADCE847-E155-FCB1-EFD8-9A2FA0055686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C6D6A24-C4AF-0228-A5C5-C15DA9738681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3E720D5-51A0-5F5D-54DF-6D005A9BBEB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9E7D0DF2-3A23-5382-550B-D526C10AC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9E969A9-5F10-DE39-2BAA-F4E5C1A36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426F847-84B6-0BEB-2645-2D6E30CFE854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794C78C-CE5E-CD23-56FA-1683A32ADD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3A91420C-3552-B8EA-C0F3-368D82108BF3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08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02531E4-1E5D-3698-0996-33D3641A15D6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96B07930-B481-3FED-EB6F-C0B39E7E634F}"/>
              </a:ext>
            </a:extLst>
          </p:cNvPr>
          <p:cNvSpPr txBox="1"/>
          <p:nvPr/>
        </p:nvSpPr>
        <p:spPr>
          <a:xfrm>
            <a:off x="11654400" y="2025035"/>
            <a:ext cx="38903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YOLO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모델의 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ms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/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img</a:t>
            </a:r>
            <a:endParaRPr lang="en-US" alt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8FAF529-8490-6893-FAF0-B9BEED0F8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1" y="3479405"/>
            <a:ext cx="12250964" cy="535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4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D7ECC-6A5E-CFC1-BD4D-9F09CA9E1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227467-5725-6396-1215-179181B2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36826F-F22A-32E8-414C-1881FE7BF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8BB2F11-13D7-343C-454C-8CDEDAD4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558FC3-C3D9-C14D-47BC-D4E57882A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49A001D-E87D-5C42-CFF9-09023C0E4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136E1BF-7017-A0C4-69FA-45347618B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966B833-EBA6-9C2D-9095-68DC84227DC4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41FA2CC-AF23-7C99-16D0-C4B0D2B70CA4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7DA6A97-B8A2-1EE2-B611-4F7B8BDD562E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32C2AF2-BBD7-9F93-A1FC-094A99836086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36ADDF3-C0A8-66D6-42A7-4D5ED1E8243A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5EC64DD-57AD-E370-95F3-8C6822C27A1B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2B8D643-7B2E-8F34-BD3F-8F55FF3DB4F8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C616FD0-29FA-8735-CDD5-ED4852C4C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8B354BE-CE9E-AFA6-A0BB-CAFFA2FD9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2231480A-41F0-409E-C6F9-FD56D2F00968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0826776-6811-64B7-BF06-415E1A5E588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8DF82EBE-7364-1333-F9B0-A572E0AADE66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09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51FEA46-F04C-08EC-303C-8CB4527C9303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B17D5F3-A592-A3E6-2673-AA08AA2C0FCA}"/>
              </a:ext>
            </a:extLst>
          </p:cNvPr>
          <p:cNvSpPr txBox="1"/>
          <p:nvPr/>
        </p:nvSpPr>
        <p:spPr>
          <a:xfrm>
            <a:off x="11654401" y="2025035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데이터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전처리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4098" name="Picture 2" descr="코딩유치원] 비전공자도 쉽게 이해하는 데이터 분석 프로세스 (ft. 수집, EDA, 전처리, 모델링) :: 코딩유치원">
            <a:extLst>
              <a:ext uri="{FF2B5EF4-FFF2-40B4-BE49-F238E27FC236}">
                <a16:creationId xmlns:a16="http://schemas.microsoft.com/office/drawing/2014/main" id="{E47A3F46-3C6E-D8AB-3816-8AEBC8F00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884970"/>
            <a:ext cx="14554200" cy="40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80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B92A5-F4E6-6AB8-BA13-1230F027D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E270A8-BBA3-D99D-057E-4E505E4D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4B0EA1-A243-3EEF-A11D-5B0E45CF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27FCCB-2D28-5989-D351-140E295E2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43D3564-9CED-3174-EEF2-0B35EAC08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CB8BC21-3522-5FED-24E1-BEEA11C1B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35ABE36-34CF-DFE8-D951-D391B11A9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5120EC4-0601-3460-71C8-05957504ADAF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49ABBB-39A4-6DD7-B04D-C843230461E3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0D4DF6E-E4DD-A352-F4F3-8433C104C93F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55641DA-089E-982B-3984-9E35B7F31E68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A744BCC-1E85-6E7D-B10A-BB41E09ED07F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274035-2640-FEB5-AF2A-D1F0075F327C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9B88ECF-2779-84E4-50FB-B874380D336B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FED0EAA-BCB6-1512-BE56-89AEDF41B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90E75C0B-5188-6FDB-7540-9B6F76B0A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84BC2C3C-54C0-04B8-FCBA-2F5F19967881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229A8E0-3163-5AE0-8CF6-3C107F09CA5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FC52D2C8-4F53-C7BD-6C0E-4A5A57CED72D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spc="100" dirty="0">
                <a:solidFill>
                  <a:srgbClr val="747EA7"/>
                </a:solidFill>
                <a:latin typeface="+mn-ea"/>
              </a:rPr>
              <a:t>10</a:t>
            </a:r>
            <a:endParaRPr lang="en-US" sz="1700" b="0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3639659-B5AB-E841-8275-CA0B5E603A02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122306A-DE8E-2C82-56F9-281DD3ABC7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900" y="4497981"/>
            <a:ext cx="2819400" cy="3066098"/>
          </a:xfrm>
          <a:prstGeom prst="rect">
            <a:avLst/>
          </a:prstGeom>
        </p:spPr>
      </p:pic>
      <p:pic>
        <p:nvPicPr>
          <p:cNvPr id="5122" name="Picture 2" descr="딥러닝- 로보플로우 , 코렙, 주피터( 개와 고양이 분류)">
            <a:extLst>
              <a:ext uri="{FF2B5EF4-FFF2-40B4-BE49-F238E27FC236}">
                <a16:creationId xmlns:a16="http://schemas.microsoft.com/office/drawing/2014/main" id="{9E1CBE7B-A10D-D1EE-38BD-1CB8D2D7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4535641"/>
            <a:ext cx="51720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864F42F1-1848-11B3-7CA1-20170E01CEBF}"/>
              </a:ext>
            </a:extLst>
          </p:cNvPr>
          <p:cNvSpPr txBox="1"/>
          <p:nvPr/>
        </p:nvSpPr>
        <p:spPr>
          <a:xfrm>
            <a:off x="11654401" y="2025035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데이터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전처리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77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ADA2C-3FBC-8EED-5EAA-CBB0309EC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F21AA7-283D-750D-2A82-D3D96AB9B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89ACC0-5089-2619-DF30-E78DF6D7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F4857B8-942B-63CC-040D-6C327BE4F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C2E86A-8EB5-A019-8F33-989D60EE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6F8FC6-6E13-DC38-1B3F-E28498C39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FF9D7C1-D5F9-F3F9-BEC5-A113EB7AB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5727565-9D3E-FEDB-93D3-57B409F6C49F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EF08740-D57C-8EB0-0EDD-5BF2D696BE95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A151592-CF49-DFD9-E794-7B13BDDF7338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C917AD-F327-4345-306C-AB0E57BAE6A5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B80C652-E5CB-CB4E-3D35-A8649689E587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077BEA9-5BFF-55C1-07AE-0428C4DE662C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C2E1955-B46A-7356-82F5-BC42508FCD67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8B05055-6AA3-8860-5C79-D0C7798E6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C491427-15C3-5651-8C7B-914F3CAE0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3201E20-1B11-7584-50A6-5915E79C6A83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AB6F52F0-EA8C-4B26-00AE-253CFA47952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117FF2FB-D202-D431-43AF-1A26A53E4B70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spc="100" dirty="0">
                <a:solidFill>
                  <a:srgbClr val="747EA7"/>
                </a:solidFill>
                <a:latin typeface="+mn-ea"/>
              </a:rPr>
              <a:t>11</a:t>
            </a:r>
            <a:endParaRPr lang="en-US" sz="1700" b="0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0684B26-4B14-9C63-F4A2-36C5CAA5F6F7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8C5274BC-68C3-AD89-EF2B-C665171DCDF5}"/>
              </a:ext>
            </a:extLst>
          </p:cNvPr>
          <p:cNvSpPr txBox="1"/>
          <p:nvPr/>
        </p:nvSpPr>
        <p:spPr>
          <a:xfrm>
            <a:off x="11654401" y="2025034"/>
            <a:ext cx="3366524" cy="4260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데이터 증강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기법 코드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shape1048">
            <a:extLst>
              <a:ext uri="{FF2B5EF4-FFF2-40B4-BE49-F238E27FC236}">
                <a16:creationId xmlns:a16="http://schemas.microsoft.com/office/drawing/2014/main" id="{2699FAF4-0256-8492-DB52-FED53E33F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3649" y="2870199"/>
            <a:ext cx="6915959" cy="5772747"/>
          </a:xfrm>
          <a:prstGeom prst="rect">
            <a:avLst/>
          </a:prstGeom>
        </p:spPr>
      </p:pic>
      <p:pic>
        <p:nvPicPr>
          <p:cNvPr id="20" name="shape1049">
            <a:extLst>
              <a:ext uri="{FF2B5EF4-FFF2-40B4-BE49-F238E27FC236}">
                <a16:creationId xmlns:a16="http://schemas.microsoft.com/office/drawing/2014/main" id="{D30352AB-C5C3-9A1F-BF6B-4589EDAFCF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8648700"/>
            <a:ext cx="6112878" cy="1105420"/>
          </a:xfrm>
          <a:prstGeom prst="rect">
            <a:avLst/>
          </a:prstGeom>
        </p:spPr>
      </p:pic>
      <p:pic>
        <p:nvPicPr>
          <p:cNvPr id="25" name="shape1050">
            <a:extLst>
              <a:ext uri="{FF2B5EF4-FFF2-40B4-BE49-F238E27FC236}">
                <a16:creationId xmlns:a16="http://schemas.microsoft.com/office/drawing/2014/main" id="{EC651C6B-06A9-78E5-A8C0-97D4256AF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74479" y="2889250"/>
            <a:ext cx="6670309" cy="4412230"/>
          </a:xfrm>
          <a:prstGeom prst="rect">
            <a:avLst/>
          </a:prstGeom>
        </p:spPr>
      </p:pic>
      <p:pic>
        <p:nvPicPr>
          <p:cNvPr id="26" name="shape1051">
            <a:extLst>
              <a:ext uri="{FF2B5EF4-FFF2-40B4-BE49-F238E27FC236}">
                <a16:creationId xmlns:a16="http://schemas.microsoft.com/office/drawing/2014/main" id="{AB878A69-9877-BAF5-CDED-BC209A3A02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0" y="7283451"/>
            <a:ext cx="6916746" cy="18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0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D1705-1CE9-665F-E0E9-1256F1E8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4340C7-9AFA-3207-3C3A-258D2E09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FD1544-CE30-653D-3008-737B9634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DB8524-1914-138C-85BC-7FAABA19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1C66079-DFAF-EFFF-3353-A7D31D49B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C1E486C-170D-8B69-62F8-0CA12065E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5F6F5-01C5-6EEB-C22B-72D645F29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530A926-AF04-3463-3565-F09566C8B712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44AF46A-781C-921F-BC7E-8797E7B99F5E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4150D2E-4517-FF04-96E1-48DAAFF35AC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13F376D-D8FC-8986-4605-CFB12D61AA75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16D6F8F-C3CB-DBE0-CC0B-C1669F9D4F98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394FF1C-D1FF-E7D1-0E84-30004F111BF5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A7B00EA-0809-2CAE-07EE-53200EC1F34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DE82C9DE-64EC-A2DA-8DB7-6F10E6B95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EF41EAF-6003-37B8-510B-5211B150A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ED9CE801-5BE9-5A81-3D0B-8E96B8874891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210063B-AFF8-95B9-A4FC-9B684E09F4E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00010DE-93E7-5557-3FF5-9B09FE9A8A7C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spc="100" dirty="0">
                <a:solidFill>
                  <a:srgbClr val="747EA7"/>
                </a:solidFill>
                <a:latin typeface="+mn-ea"/>
              </a:rPr>
              <a:t>12</a:t>
            </a:r>
            <a:endParaRPr lang="en-US" sz="1700" b="0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1029C35-B685-6522-1E1E-BA091AC7753E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CD68B45A-775E-569A-B5B6-0C95D6AF11C8}"/>
              </a:ext>
            </a:extLst>
          </p:cNvPr>
          <p:cNvSpPr txBox="1"/>
          <p:nvPr/>
        </p:nvSpPr>
        <p:spPr>
          <a:xfrm>
            <a:off x="11654401" y="2025034"/>
            <a:ext cx="3366524" cy="4260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데이터 증강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기법 코드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1" name="shape1052">
            <a:extLst>
              <a:ext uri="{FF2B5EF4-FFF2-40B4-BE49-F238E27FC236}">
                <a16:creationId xmlns:a16="http://schemas.microsoft.com/office/drawing/2014/main" id="{96343BD5-ED74-BC2D-DB77-47A94CFA95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2921000"/>
            <a:ext cx="7309694" cy="3850600"/>
          </a:xfrm>
          <a:prstGeom prst="rect">
            <a:avLst/>
          </a:prstGeom>
        </p:spPr>
      </p:pic>
      <p:pic>
        <p:nvPicPr>
          <p:cNvPr id="27" name="shape1053">
            <a:extLst>
              <a:ext uri="{FF2B5EF4-FFF2-40B4-BE49-F238E27FC236}">
                <a16:creationId xmlns:a16="http://schemas.microsoft.com/office/drawing/2014/main" id="{A23CD3AA-F3F4-E7D7-5267-90C91A672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3378" y="6791026"/>
            <a:ext cx="7305716" cy="2275029"/>
          </a:xfrm>
          <a:prstGeom prst="rect">
            <a:avLst/>
          </a:prstGeom>
        </p:spPr>
      </p:pic>
      <p:pic>
        <p:nvPicPr>
          <p:cNvPr id="28" name="shape1054">
            <a:extLst>
              <a:ext uri="{FF2B5EF4-FFF2-40B4-BE49-F238E27FC236}">
                <a16:creationId xmlns:a16="http://schemas.microsoft.com/office/drawing/2014/main" id="{AAE30AC3-EF32-54DA-87B5-B1EAD57881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48850" y="2870200"/>
            <a:ext cx="6837023" cy="3361218"/>
          </a:xfrm>
          <a:prstGeom prst="rect">
            <a:avLst/>
          </a:prstGeom>
        </p:spPr>
      </p:pic>
      <p:pic>
        <p:nvPicPr>
          <p:cNvPr id="29" name="shape1055">
            <a:extLst>
              <a:ext uri="{FF2B5EF4-FFF2-40B4-BE49-F238E27FC236}">
                <a16:creationId xmlns:a16="http://schemas.microsoft.com/office/drawing/2014/main" id="{AC8BD07C-6B30-D954-670B-356F0808AC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45755" y="6248791"/>
            <a:ext cx="7182375" cy="28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47B70-9C47-5365-A205-F88A2657E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C0CE95-BC81-71F8-B7E1-7502A08C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F9CBAB-01C8-015C-138E-4A601B86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C5EF33-6D8A-5840-9DC4-B40FE275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2CC19B-652C-340A-429B-AA2DAAF8C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B2FE125-91CF-33F5-CCB4-84BA1DECE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41854D-EC83-9592-7E38-4393A6F44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9E50638-B426-AE62-4753-DD5FF49087E2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30E5974-AC74-52F8-0453-765F05016534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7D584FA-A33B-6A6D-0C4C-94D0ACA596FC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A283CD2-66D7-AFE5-8E55-190E89D96A1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10FA7CB-5873-6AD1-F110-EBAF090CD28B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472AB6E-C479-E600-4D6F-AA93A26B0DEC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000AA8F-5E68-3A14-C055-D516B5372CD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27B1B36-5895-9CD1-DEB9-0D67813E1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7299EB9-57DB-2974-879A-55F766C36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3EA0CDC8-543B-4720-013C-E4F4636D5544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B3C3E95-96F1-BAEA-6C86-4D16F359F7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899BBA95-5686-4A72-BC27-CAEE51AA7F7A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13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65E27C4-891C-DBBE-1AF4-3E8922BC0FAC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D70EDE2-7DAE-97E7-327E-DA331431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5067" y="3794125"/>
            <a:ext cx="7448550" cy="40671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5F9DFA-0994-EAD5-9588-B5C4C43BF3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2712" y="3133623"/>
            <a:ext cx="7038975" cy="5505450"/>
          </a:xfrm>
          <a:prstGeom prst="rect">
            <a:avLst/>
          </a:prstGeom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4AF834E6-9768-EF68-5D50-005D5C2BE07B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labellmg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사용방법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947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71177-9F2D-8C34-B24E-7CB847B17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026D23-D8FA-8E36-C802-EEA6B58E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141F5A4-4C54-D724-568E-E87040C8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FFE6AE-7CD1-E722-87AD-82D74A18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EA94DD3-CC3C-5CB6-4D47-6E9753BD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8F8631-A19E-45AE-7B13-299DD85DC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33A42BA-5732-1F99-64A0-2E4B9C8EE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99E79A8-5B8D-D371-2411-5480FDADBD88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7E59D6E-0F91-D9D4-71F9-C6C3CA7F6E0E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C1A5371-29A0-5382-7168-FF01CDABA1AE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9C140E4-1310-D5BF-B84A-AD6FCCE265AF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8093314-CD41-4CFA-C251-EBA7411CEC56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EAA68DC-0AC1-1634-A9D0-82AF953649AD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07F95FB-7946-0757-B405-5A9E83ED640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64298EFF-6A16-EE01-7E5A-687CAF569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877B0BE-F016-3665-86D9-ED87B2AF7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E5C1476-232F-91FD-EED6-FAC55CE35A83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B84111B-71E5-241A-0305-E1EBD369E38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6FB6AE5-27A0-84FE-5352-2E800F8620A9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14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871B63A-B8CB-9A93-6990-8F2A4C8C5697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5A8712-4FA7-EA82-43FC-A4B32DB4EE22}"/>
              </a:ext>
            </a:extLst>
          </p:cNvPr>
          <p:cNvGrpSpPr/>
          <p:nvPr/>
        </p:nvGrpSpPr>
        <p:grpSpPr>
          <a:xfrm>
            <a:off x="10896600" y="4179392"/>
            <a:ext cx="4020759" cy="4183763"/>
            <a:chOff x="9848850" y="4252212"/>
            <a:chExt cx="4020759" cy="418376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6E8F5FF-03F4-4B45-2A1A-0389477C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48850" y="4252212"/>
              <a:ext cx="4020759" cy="418376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1A0896D-D8A3-70A7-4FFA-54DAC3FC5032}"/>
                </a:ext>
              </a:extLst>
            </p:cNvPr>
            <p:cNvSpPr/>
            <p:nvPr/>
          </p:nvSpPr>
          <p:spPr>
            <a:xfrm>
              <a:off x="10134600" y="5600700"/>
              <a:ext cx="1226759" cy="2527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Balloon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UAV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Drone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5B93E30-23A2-C717-FDDC-6C0C918C76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4884" y="4367601"/>
            <a:ext cx="6438900" cy="3619500"/>
          </a:xfrm>
          <a:prstGeom prst="rect">
            <a:avLst/>
          </a:prstGeom>
        </p:spPr>
      </p:pic>
      <p:sp>
        <p:nvSpPr>
          <p:cNvPr id="21" name="TextBox 28">
            <a:extLst>
              <a:ext uri="{FF2B5EF4-FFF2-40B4-BE49-F238E27FC236}">
                <a16:creationId xmlns:a16="http://schemas.microsoft.com/office/drawing/2014/main" id="{D9ACA612-6BF9-1FF2-7E61-87DE68189F99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labellmg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사용방법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61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6F9D0D-6FC7-6561-EC95-662A602F6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E10965-8D15-4740-0D0B-4CC9D9D1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EB4FB6-5ED0-68FD-758E-53A365C0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F688931-FC51-F0A7-B23D-B82D9F87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A2813E-E518-C8AB-2309-8C1A45F0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D2BB56-C639-E7C9-36F8-A85BF7F5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F2233D-4CED-65D7-FAA6-0E1F37899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7AC1BD3-8CE5-D39C-1700-58CE8F2D466D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68864BA-34E1-6578-B5BC-701CA52FE9C0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9F7CDD0-B4CB-0B92-637F-BEFC1D1B5A41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BFB42C4-415C-3E06-440C-466291B2552B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A6D6676-25F8-F737-5803-1B5E75A20DC6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A15BC55-C410-4246-FD75-9B0778080989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F2BCAD9-7104-AA71-E6F7-210BE5EB967E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27DDF65-1291-D428-B36B-39563093C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3E67733-D73C-E251-21B1-4F56D670D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EB25963-20B3-4543-67AA-9A9F7F60C6BF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476B603-A5CE-9E6E-CB3C-44F6693D11A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12D67EDD-94E1-1FFA-D7E2-4924F8514F6A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15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9CB13A7-0861-04FB-6025-5A02C50EC41D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2A16999-4EEB-7B28-7E26-5EB1B5595C5D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제어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36" name="Picture 6" descr="U2D2">
            <a:extLst>
              <a:ext uri="{FF2B5EF4-FFF2-40B4-BE49-F238E27FC236}">
                <a16:creationId xmlns:a16="http://schemas.microsoft.com/office/drawing/2014/main" id="{9C20BE75-B49C-64DD-A365-6E490A4AD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034" y="4330188"/>
            <a:ext cx="4054966" cy="40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2">
            <a:extLst>
              <a:ext uri="{FF2B5EF4-FFF2-40B4-BE49-F238E27FC236}">
                <a16:creationId xmlns:a16="http://schemas.microsoft.com/office/drawing/2014/main" id="{EAA433FE-06C9-3297-0270-C7FF4BAAB9A9}"/>
              </a:ext>
            </a:extLst>
          </p:cNvPr>
          <p:cNvSpPr txBox="1"/>
          <p:nvPr/>
        </p:nvSpPr>
        <p:spPr>
          <a:xfrm>
            <a:off x="9982200" y="4277580"/>
            <a:ext cx="6794500" cy="40593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7E87AD"/>
                </a:solidFill>
                <a:latin typeface="+mn-ea"/>
              </a:rPr>
              <a:t>Dynamixel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서보모터를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제어하는 데 사용되는 </a:t>
            </a: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USB to </a:t>
            </a:r>
            <a:r>
              <a:rPr lang="en-US" altLang="ko-KR" sz="2400" dirty="0" err="1">
                <a:solidFill>
                  <a:srgbClr val="7E87AD"/>
                </a:solidFill>
                <a:latin typeface="+mn-ea"/>
              </a:rPr>
              <a:t>Dynamixel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어댑터</a:t>
            </a:r>
            <a:endParaRPr lang="en-US" altLang="ko-KR" sz="2400" dirty="0">
              <a:solidFill>
                <a:srgbClr val="7E87AD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서보모터와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컴퓨터 또는 다른 장치를 연결하여 </a:t>
            </a:r>
            <a:r>
              <a:rPr lang="en-US" altLang="ko-KR" sz="2400" dirty="0" err="1">
                <a:solidFill>
                  <a:srgbClr val="7E87AD"/>
                </a:solidFill>
                <a:latin typeface="+mn-ea"/>
              </a:rPr>
              <a:t>Dynamixel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서보모터를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제어</a:t>
            </a:r>
            <a:endParaRPr lang="en-US" altLang="ko-KR" sz="2400" dirty="0">
              <a:solidFill>
                <a:srgbClr val="7E87AD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USB 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포트를 통해 연결되어</a:t>
            </a: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별도의 직렬 포트나 핀 포트를 사용할 필요</a:t>
            </a: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다수의 </a:t>
            </a: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다중 연결 가능</a:t>
            </a:r>
            <a:endParaRPr lang="en-US" altLang="ko-KR" sz="2400" dirty="0">
              <a:solidFill>
                <a:srgbClr val="7E87AD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ID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를 설정하여 각각의 </a:t>
            </a: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서보모터를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독립적으로 제어 가능</a:t>
            </a:r>
            <a:endParaRPr lang="en-US" altLang="ko-KR" sz="2400" dirty="0">
              <a:solidFill>
                <a:srgbClr val="7E87AD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RS-485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통신을 통해 </a:t>
            </a: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서보모터와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안정적이고 고속 통신 가능</a:t>
            </a:r>
            <a:endParaRPr lang="en-US" altLang="ko-KR" sz="24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CC9E81C1-ACBF-2F6C-CB1D-5CF124CCA2E0}"/>
              </a:ext>
            </a:extLst>
          </p:cNvPr>
          <p:cNvSpPr txBox="1"/>
          <p:nvPr/>
        </p:nvSpPr>
        <p:spPr>
          <a:xfrm>
            <a:off x="8562975" y="2910620"/>
            <a:ext cx="1441450" cy="13669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4400" dirty="0">
                <a:solidFill>
                  <a:srgbClr val="7E87AD"/>
                </a:solidFill>
                <a:latin typeface="+mn-ea"/>
              </a:rPr>
              <a:t>U2D2</a:t>
            </a:r>
          </a:p>
        </p:txBody>
      </p:sp>
    </p:spTree>
    <p:extLst>
      <p:ext uri="{BB962C8B-B14F-4D97-AF65-F5344CB8AC3E}">
        <p14:creationId xmlns:p14="http://schemas.microsoft.com/office/powerpoint/2010/main" val="87148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EE208-68EF-DCA8-AADE-0093445B7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D2985E-EBA7-05FB-8518-F7EAB57D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73C1AB-A481-B146-0580-BC226351A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FEC0FED-8A23-815D-2A5B-86113BAFA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5A67AF-DE9B-FBF7-4CE7-5CBA80333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2D8C5A-EB97-E1F3-EDAC-68DAE3723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3846837-908A-E9AB-BD71-A88162E51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AFD4C50-843E-3F8C-F326-C5AAE415B286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911C202-ED82-82BA-0C56-7AB4000CF308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EB829BA-6F27-3320-DC18-19CE9F16A45B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B866819-0727-98BA-DCE6-3B12FACB96E7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279A7B8-D0C4-A616-4C1B-902C6D83393E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5197871-4769-9817-C67A-0CFE39B9BD52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D6697F4-581F-EA11-A17C-13743D1DA294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2DC5ABE4-497E-501D-6C70-C3587D1B2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997CC34-F283-08AE-AD2B-F6AB9E6DDA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EB1B12C3-051D-61E8-E33C-35615C0B646A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794C052-9C7A-B700-D439-CCEEEEB0D6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17D0266D-4BB5-8E41-55EA-C8E0D3738289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AE28794-E602-24A9-AA49-646E1ADE1897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8E317213-6892-1B0D-1B38-8D1C8DF8F5F6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제어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Picture 24">
            <a:extLst>
              <a:ext uri="{FF2B5EF4-FFF2-40B4-BE49-F238E27FC236}">
                <a16:creationId xmlns:a16="http://schemas.microsoft.com/office/drawing/2014/main" id="{2CAA0E70-4AEC-CDE7-5DAB-690C18E53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3200400"/>
            <a:ext cx="11328400" cy="1924050"/>
          </a:xfrm>
          <a:prstGeom prst="rect">
            <a:avLst/>
          </a:prstGeom>
        </p:spPr>
      </p:pic>
      <p:pic>
        <p:nvPicPr>
          <p:cNvPr id="26" name="Picture 27">
            <a:extLst>
              <a:ext uri="{FF2B5EF4-FFF2-40B4-BE49-F238E27FC236}">
                <a16:creationId xmlns:a16="http://schemas.microsoft.com/office/drawing/2014/main" id="{0307D76B-8A67-2B62-B7D7-33EAC2F0E85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3540124"/>
            <a:ext cx="1359752" cy="1300674"/>
          </a:xfrm>
          <a:prstGeom prst="rect">
            <a:avLst/>
          </a:prstGeom>
        </p:spPr>
      </p:pic>
      <p:pic>
        <p:nvPicPr>
          <p:cNvPr id="28" name="Picture 30">
            <a:extLst>
              <a:ext uri="{FF2B5EF4-FFF2-40B4-BE49-F238E27FC236}">
                <a16:creationId xmlns:a16="http://schemas.microsoft.com/office/drawing/2014/main" id="{90C37737-3CFE-640C-B953-150B58511D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3200399"/>
            <a:ext cx="635000" cy="570966"/>
          </a:xfrm>
          <a:prstGeom prst="rect">
            <a:avLst/>
          </a:prstGeom>
        </p:spPr>
      </p:pic>
      <p:sp>
        <p:nvSpPr>
          <p:cNvPr id="29" name="TextBox 31">
            <a:extLst>
              <a:ext uri="{FF2B5EF4-FFF2-40B4-BE49-F238E27FC236}">
                <a16:creationId xmlns:a16="http://schemas.microsoft.com/office/drawing/2014/main" id="{EBFF0C70-22A6-E95C-F349-3BE2464A1F9C}"/>
              </a:ext>
            </a:extLst>
          </p:cNvPr>
          <p:cNvSpPr txBox="1"/>
          <p:nvPr/>
        </p:nvSpPr>
        <p:spPr>
          <a:xfrm>
            <a:off x="4902200" y="397179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객체</a:t>
            </a:r>
            <a:endParaRPr lang="en-US" altLang="ko-KR" sz="2600" b="0" i="0" u="none" strike="noStrike" spc="-100" dirty="0">
              <a:solidFill>
                <a:srgbClr val="747EA7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감지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40C87246-C790-54B5-A8D1-F5853E380D98}"/>
              </a:ext>
            </a:extLst>
          </p:cNvPr>
          <p:cNvSpPr txBox="1"/>
          <p:nvPr/>
        </p:nvSpPr>
        <p:spPr>
          <a:xfrm>
            <a:off x="6388100" y="3603624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spc="-100" dirty="0">
                <a:solidFill>
                  <a:srgbClr val="7E87AD"/>
                </a:solidFill>
                <a:latin typeface="+mn-ea"/>
              </a:rPr>
              <a:t>YOLO </a:t>
            </a:r>
            <a:r>
              <a:rPr lang="ko-KR" altLang="en-US" sz="1800" spc="-100" dirty="0">
                <a:solidFill>
                  <a:srgbClr val="7E87AD"/>
                </a:solidFill>
                <a:latin typeface="+mn-ea"/>
              </a:rPr>
              <a:t>모델을 활용하여 실시간으로 객체를 모니터화면에서 감지</a:t>
            </a:r>
            <a:endParaRPr lang="en-US" altLang="ko-KR" sz="1800" spc="-100" dirty="0">
              <a:solidFill>
                <a:srgbClr val="7E87AD"/>
              </a:solidFill>
              <a:latin typeface="+mn-ea"/>
            </a:endParaRPr>
          </a:p>
          <a:p>
            <a:pPr marL="28575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감지된 객체의 좌표는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(x1, y1, x2, y2)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형태로 제공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됨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</a:endParaRPr>
          </a:p>
          <a:p>
            <a:pPr marL="28575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이를 통해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객체의 중심 좌표(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x_center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,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y_center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)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를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계산하여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서보모터가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이동해야 할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목표 위치를 결정 </a:t>
            </a:r>
            <a:endParaRPr lang="en-US" altLang="ko-KR" sz="1800" spc="-100" dirty="0">
              <a:solidFill>
                <a:srgbClr val="7E87AD"/>
              </a:solidFill>
              <a:latin typeface="+mn-ea"/>
            </a:endParaRPr>
          </a:p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endParaRPr lang="en-US" altLang="ko-KR" sz="1800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B4C2CF66-2202-61BD-97F9-677BD800DCFA}"/>
              </a:ext>
            </a:extLst>
          </p:cNvPr>
          <p:cNvSpPr txBox="1"/>
          <p:nvPr/>
        </p:nvSpPr>
        <p:spPr>
          <a:xfrm>
            <a:off x="4292600" y="330199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+mn-ea"/>
              </a:rPr>
              <a:t>01</a:t>
            </a:r>
          </a:p>
        </p:txBody>
      </p:sp>
      <p:pic>
        <p:nvPicPr>
          <p:cNvPr id="50" name="Picture 24">
            <a:extLst>
              <a:ext uri="{FF2B5EF4-FFF2-40B4-BE49-F238E27FC236}">
                <a16:creationId xmlns:a16="http://schemas.microsoft.com/office/drawing/2014/main" id="{65039E42-EBA5-96C9-CD3B-0D53FEE9F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5334000"/>
            <a:ext cx="11328400" cy="1924050"/>
          </a:xfrm>
          <a:prstGeom prst="rect">
            <a:avLst/>
          </a:prstGeom>
        </p:spPr>
      </p:pic>
      <p:pic>
        <p:nvPicPr>
          <p:cNvPr id="51" name="Picture 27">
            <a:extLst>
              <a:ext uri="{FF2B5EF4-FFF2-40B4-BE49-F238E27FC236}">
                <a16:creationId xmlns:a16="http://schemas.microsoft.com/office/drawing/2014/main" id="{C6E6D52D-6646-C341-D132-A7F851289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5673724"/>
            <a:ext cx="1359752" cy="1300674"/>
          </a:xfrm>
          <a:prstGeom prst="rect">
            <a:avLst/>
          </a:prstGeom>
        </p:spPr>
      </p:pic>
      <p:pic>
        <p:nvPicPr>
          <p:cNvPr id="52" name="Picture 30">
            <a:extLst>
              <a:ext uri="{FF2B5EF4-FFF2-40B4-BE49-F238E27FC236}">
                <a16:creationId xmlns:a16="http://schemas.microsoft.com/office/drawing/2014/main" id="{A56F7140-B921-F8C0-9B6D-25CBB79F6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5333999"/>
            <a:ext cx="635000" cy="570966"/>
          </a:xfrm>
          <a:prstGeom prst="rect">
            <a:avLst/>
          </a:prstGeom>
        </p:spPr>
      </p:pic>
      <p:sp>
        <p:nvSpPr>
          <p:cNvPr id="53" name="TextBox 31">
            <a:extLst>
              <a:ext uri="{FF2B5EF4-FFF2-40B4-BE49-F238E27FC236}">
                <a16:creationId xmlns:a16="http://schemas.microsoft.com/office/drawing/2014/main" id="{93E5EF0B-E4E1-74D3-9B4B-64BED984F590}"/>
              </a:ext>
            </a:extLst>
          </p:cNvPr>
          <p:cNvSpPr txBox="1"/>
          <p:nvPr/>
        </p:nvSpPr>
        <p:spPr>
          <a:xfrm>
            <a:off x="4902200" y="610539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좌표</a:t>
            </a:r>
            <a:endParaRPr lang="en-US" altLang="ko-KR" sz="2600" spc="-100" dirty="0">
              <a:solidFill>
                <a:srgbClr val="747EA7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매핑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C5F4E111-D398-6A5E-1953-32E78D6AE124}"/>
              </a:ext>
            </a:extLst>
          </p:cNvPr>
          <p:cNvSpPr txBox="1"/>
          <p:nvPr/>
        </p:nvSpPr>
        <p:spPr>
          <a:xfrm>
            <a:off x="6388100" y="5486399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화면 좌표는 모니터의 해상도(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SCREEN_WIDTH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,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SCREEN_HEIGHT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)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를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기준으로 객체가 있는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중앙 좌표를 계산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객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체가 모니터 화면 상에서 어느 위치에 있는지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알려줌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)</a:t>
            </a:r>
            <a:endParaRPr lang="en-US" altLang="ko-KR" dirty="0">
              <a:solidFill>
                <a:srgbClr val="7E87AD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화면의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좌표를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Dynamixel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서보모터의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목표 위치 범위(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DXL_MIN_POSITION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~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DXL_MAX_POSITION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)로 매핑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.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이렇게 변환된 좌표 값은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서보모터가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실제로 이동할 목표 위치를 지정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5168F420-A555-6BCA-36DC-6EE2169B6407}"/>
              </a:ext>
            </a:extLst>
          </p:cNvPr>
          <p:cNvSpPr txBox="1"/>
          <p:nvPr/>
        </p:nvSpPr>
        <p:spPr>
          <a:xfrm>
            <a:off x="4292600" y="543559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FCFCFC"/>
                </a:solidFill>
                <a:latin typeface="+mn-ea"/>
              </a:rPr>
              <a:t>02</a:t>
            </a:r>
          </a:p>
        </p:txBody>
      </p:sp>
      <p:pic>
        <p:nvPicPr>
          <p:cNvPr id="57" name="Picture 24">
            <a:extLst>
              <a:ext uri="{FF2B5EF4-FFF2-40B4-BE49-F238E27FC236}">
                <a16:creationId xmlns:a16="http://schemas.microsoft.com/office/drawing/2014/main" id="{882B3264-B12C-4FE5-748A-5ED2CFF1CC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7486650"/>
            <a:ext cx="11328400" cy="1924050"/>
          </a:xfrm>
          <a:prstGeom prst="rect">
            <a:avLst/>
          </a:prstGeom>
        </p:spPr>
      </p:pic>
      <p:pic>
        <p:nvPicPr>
          <p:cNvPr id="58" name="Picture 27">
            <a:extLst>
              <a:ext uri="{FF2B5EF4-FFF2-40B4-BE49-F238E27FC236}">
                <a16:creationId xmlns:a16="http://schemas.microsoft.com/office/drawing/2014/main" id="{82B6E00D-C90E-2524-92AB-A976CF1E1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7826374"/>
            <a:ext cx="1359752" cy="1300674"/>
          </a:xfrm>
          <a:prstGeom prst="rect">
            <a:avLst/>
          </a:prstGeom>
        </p:spPr>
      </p:pic>
      <p:pic>
        <p:nvPicPr>
          <p:cNvPr id="59" name="Picture 30">
            <a:extLst>
              <a:ext uri="{FF2B5EF4-FFF2-40B4-BE49-F238E27FC236}">
                <a16:creationId xmlns:a16="http://schemas.microsoft.com/office/drawing/2014/main" id="{418EFFDF-2539-8E34-F4D7-F3A8D4F7CD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7486649"/>
            <a:ext cx="635000" cy="570966"/>
          </a:xfrm>
          <a:prstGeom prst="rect">
            <a:avLst/>
          </a:prstGeom>
        </p:spPr>
      </p:pic>
      <p:sp>
        <p:nvSpPr>
          <p:cNvPr id="60" name="TextBox 31">
            <a:extLst>
              <a:ext uri="{FF2B5EF4-FFF2-40B4-BE49-F238E27FC236}">
                <a16:creationId xmlns:a16="http://schemas.microsoft.com/office/drawing/2014/main" id="{DE1BBC2B-5033-2C1B-F957-CCE02EFA9673}"/>
              </a:ext>
            </a:extLst>
          </p:cNvPr>
          <p:cNvSpPr txBox="1"/>
          <p:nvPr/>
        </p:nvSpPr>
        <p:spPr>
          <a:xfrm>
            <a:off x="4902200" y="825804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모터</a:t>
            </a:r>
            <a:endParaRPr lang="en-US" altLang="ko-KR" sz="2600" b="0" i="0" u="none" strike="noStrike" spc="-100" dirty="0">
              <a:solidFill>
                <a:srgbClr val="747EA7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제어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E980934A-E17C-7FE9-78F9-E319AFC3F4AF}"/>
              </a:ext>
            </a:extLst>
          </p:cNvPr>
          <p:cNvSpPr txBox="1"/>
          <p:nvPr/>
        </p:nvSpPr>
        <p:spPr>
          <a:xfrm>
            <a:off x="6388100" y="7772399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서보모터의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ID(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DXL_ID_X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,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DXL_ID_Y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)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를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사용하여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X축과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Y축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서보모터를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개별적으로 제어</a:t>
            </a:r>
            <a:endParaRPr kumimoji="0" lang="ko-KR" altLang="ko-KR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move_servo_smoothly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함수는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서보모터가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목표 위치로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부드럽게 이동하도록 설계.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서보모터가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목표 위치에 빠르게 도달하지 않고 점진적으로 이동하도록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SMOOTH_STEP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을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사용하여 각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서보모터가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목표 위치로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안정적이고 정밀하게 이동할 수 있게 구현. </a:t>
            </a:r>
          </a:p>
        </p:txBody>
      </p:sp>
      <p:sp>
        <p:nvSpPr>
          <p:cNvPr id="62" name="TextBox 33">
            <a:extLst>
              <a:ext uri="{FF2B5EF4-FFF2-40B4-BE49-F238E27FC236}">
                <a16:creationId xmlns:a16="http://schemas.microsoft.com/office/drawing/2014/main" id="{E31EE5DC-B45A-A87D-E7D1-F4ECEE337EBA}"/>
              </a:ext>
            </a:extLst>
          </p:cNvPr>
          <p:cNvSpPr txBox="1"/>
          <p:nvPr/>
        </p:nvSpPr>
        <p:spPr>
          <a:xfrm>
            <a:off x="4292600" y="758824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FCFCFC"/>
                </a:solidFill>
                <a:latin typeface="+mn-ea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53299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7ACE9-3BAD-A213-A833-CC5D441C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2AE018-8603-5CA8-08EF-924223B91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9631934-0D95-070C-B98A-B270D56D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4D9BF24-805B-9983-5EF1-96760D99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96D0D15-1BF7-11A4-475D-00BA32DC8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59DD50-7CF9-7582-6C7E-F0D2B5E28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F47975-0B3E-F4F0-BE2F-FD2D2C94C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27F74F4-8343-9E16-71C9-3DAB7D70DBB9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075A570-CAD0-3FAA-0FF1-D64B3EB4CEB3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D3E018D-9F09-DCC6-2F5C-9A10B3A0752A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D2DF6F3-5AEF-2073-2C45-4EA43DED6C45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5C65211-32CD-0AFF-AC28-7EECF3E9D786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A183187-A609-9F51-3D7A-1A1084D777F1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CB700FE-3B41-69F8-5581-2583F51893C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EC30F20-A7DE-21CC-986C-E8EFAC4ED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50B1155-7BDD-6BE6-3F85-25A611ACC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120250D3-D765-5BE5-F5C2-70A5B7548BCB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9324699-A609-1260-4CE1-F88E40AD7B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C519E177-155C-F784-5525-90ED94878EA4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17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29AA939-4719-80FA-94A1-D75E76461DCE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91554ECC-2467-69A7-03A1-94F96BA12833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제어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Picture 24">
            <a:extLst>
              <a:ext uri="{FF2B5EF4-FFF2-40B4-BE49-F238E27FC236}">
                <a16:creationId xmlns:a16="http://schemas.microsoft.com/office/drawing/2014/main" id="{DB47CC27-BE41-FCC3-BFFD-A8182B77D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3200400"/>
            <a:ext cx="11328400" cy="1924050"/>
          </a:xfrm>
          <a:prstGeom prst="rect">
            <a:avLst/>
          </a:prstGeom>
        </p:spPr>
      </p:pic>
      <p:pic>
        <p:nvPicPr>
          <p:cNvPr id="26" name="Picture 27">
            <a:extLst>
              <a:ext uri="{FF2B5EF4-FFF2-40B4-BE49-F238E27FC236}">
                <a16:creationId xmlns:a16="http://schemas.microsoft.com/office/drawing/2014/main" id="{9D88555C-C76B-9C82-B558-216003237F0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3540124"/>
            <a:ext cx="1359752" cy="1300674"/>
          </a:xfrm>
          <a:prstGeom prst="rect">
            <a:avLst/>
          </a:prstGeom>
        </p:spPr>
      </p:pic>
      <p:pic>
        <p:nvPicPr>
          <p:cNvPr id="28" name="Picture 30">
            <a:extLst>
              <a:ext uri="{FF2B5EF4-FFF2-40B4-BE49-F238E27FC236}">
                <a16:creationId xmlns:a16="http://schemas.microsoft.com/office/drawing/2014/main" id="{D4924BF5-896A-74CE-2B81-095D14062D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3200399"/>
            <a:ext cx="635000" cy="570966"/>
          </a:xfrm>
          <a:prstGeom prst="rect">
            <a:avLst/>
          </a:prstGeom>
        </p:spPr>
      </p:pic>
      <p:sp>
        <p:nvSpPr>
          <p:cNvPr id="29" name="TextBox 31">
            <a:extLst>
              <a:ext uri="{FF2B5EF4-FFF2-40B4-BE49-F238E27FC236}">
                <a16:creationId xmlns:a16="http://schemas.microsoft.com/office/drawing/2014/main" id="{98153904-39CF-250D-0754-C6EFCBF4F786}"/>
              </a:ext>
            </a:extLst>
          </p:cNvPr>
          <p:cNvSpPr txBox="1"/>
          <p:nvPr/>
        </p:nvSpPr>
        <p:spPr>
          <a:xfrm>
            <a:off x="4902200" y="397179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spc="-100" dirty="0">
                <a:solidFill>
                  <a:srgbClr val="747EA7"/>
                </a:solidFill>
                <a:latin typeface="+mn-ea"/>
              </a:rPr>
              <a:t>X,Y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제어</a:t>
            </a:r>
            <a:endParaRPr lang="en-US" alt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649DEE3B-330A-38CB-8258-B113E1DA9432}"/>
              </a:ext>
            </a:extLst>
          </p:cNvPr>
          <p:cNvSpPr txBox="1"/>
          <p:nvPr/>
        </p:nvSpPr>
        <p:spPr>
          <a:xfrm>
            <a:off x="6388100" y="3603624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E87AD"/>
                </a:solidFill>
              </a:rPr>
              <a:t>X</a:t>
            </a:r>
            <a:r>
              <a:rPr lang="ko-KR" altLang="en-US" dirty="0">
                <a:solidFill>
                  <a:srgbClr val="7E87AD"/>
                </a:solidFill>
              </a:rPr>
              <a:t>축과 </a:t>
            </a:r>
            <a:r>
              <a:rPr lang="en-US" altLang="ko-KR" dirty="0">
                <a:solidFill>
                  <a:srgbClr val="7E87AD"/>
                </a:solidFill>
              </a:rPr>
              <a:t>Y</a:t>
            </a:r>
            <a:r>
              <a:rPr lang="ko-KR" altLang="en-US" dirty="0">
                <a:solidFill>
                  <a:srgbClr val="7E87AD"/>
                </a:solidFill>
              </a:rPr>
              <a:t>축은 서로 독립적으로 제어하기 위해</a:t>
            </a:r>
            <a:r>
              <a:rPr lang="en-US" altLang="ko-KR" dirty="0">
                <a:solidFill>
                  <a:srgbClr val="7E87AD"/>
                </a:solidFill>
              </a:rPr>
              <a:t> </a:t>
            </a:r>
            <a:r>
              <a:rPr lang="ko-KR" altLang="en-US" dirty="0">
                <a:solidFill>
                  <a:srgbClr val="7E87AD"/>
                </a:solidFill>
              </a:rPr>
              <a:t>감지된 객체의 중앙 좌표를 </a:t>
            </a:r>
            <a:r>
              <a:rPr lang="en-US" altLang="ko-KR" dirty="0">
                <a:solidFill>
                  <a:srgbClr val="7E87AD"/>
                </a:solidFill>
              </a:rPr>
              <a:t>X, Y</a:t>
            </a:r>
            <a:r>
              <a:rPr lang="ko-KR" altLang="en-US" dirty="0">
                <a:solidFill>
                  <a:srgbClr val="7E87AD"/>
                </a:solidFill>
              </a:rPr>
              <a:t>축 </a:t>
            </a:r>
            <a:r>
              <a:rPr lang="ko-KR" altLang="en-US" dirty="0" err="1">
                <a:solidFill>
                  <a:srgbClr val="7E87AD"/>
                </a:solidFill>
              </a:rPr>
              <a:t>서보모터의</a:t>
            </a:r>
            <a:r>
              <a:rPr lang="ko-KR" altLang="en-US" dirty="0">
                <a:solidFill>
                  <a:srgbClr val="7E87AD"/>
                </a:solidFill>
              </a:rPr>
              <a:t> 목표 위치로 변환하여</a:t>
            </a:r>
            <a:r>
              <a:rPr lang="en-US" altLang="ko-KR" dirty="0">
                <a:solidFill>
                  <a:srgbClr val="7E87AD"/>
                </a:solidFill>
              </a:rPr>
              <a:t>, </a:t>
            </a:r>
            <a:r>
              <a:rPr lang="ko-KR" altLang="en-US" dirty="0">
                <a:solidFill>
                  <a:srgbClr val="7E87AD"/>
                </a:solidFill>
              </a:rPr>
              <a:t>각 </a:t>
            </a:r>
            <a:r>
              <a:rPr lang="ko-KR" altLang="en-US" dirty="0" err="1">
                <a:solidFill>
                  <a:srgbClr val="7E87AD"/>
                </a:solidFill>
              </a:rPr>
              <a:t>서보모터가</a:t>
            </a:r>
            <a:r>
              <a:rPr lang="ko-KR" altLang="en-US" dirty="0">
                <a:solidFill>
                  <a:srgbClr val="7E87AD"/>
                </a:solidFill>
              </a:rPr>
              <a:t> 각각의 축에 맞게 동작하도록 함</a:t>
            </a:r>
            <a:r>
              <a:rPr lang="en-US" altLang="ko-KR" dirty="0">
                <a:solidFill>
                  <a:srgbClr val="7E87AD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7E87AD"/>
                </a:solidFill>
              </a:rPr>
              <a:t>화면상의 객체 위치가 </a:t>
            </a:r>
            <a:r>
              <a:rPr lang="en-US" altLang="ko-KR" dirty="0">
                <a:solidFill>
                  <a:srgbClr val="7E87AD"/>
                </a:solidFill>
              </a:rPr>
              <a:t>X, Y</a:t>
            </a:r>
            <a:r>
              <a:rPr lang="ko-KR" altLang="en-US" dirty="0">
                <a:solidFill>
                  <a:srgbClr val="7E87AD"/>
                </a:solidFill>
              </a:rPr>
              <a:t>축 </a:t>
            </a:r>
            <a:r>
              <a:rPr lang="ko-KR" altLang="en-US" dirty="0" err="1">
                <a:solidFill>
                  <a:srgbClr val="7E87AD"/>
                </a:solidFill>
              </a:rPr>
              <a:t>서보모터를</a:t>
            </a:r>
            <a:r>
              <a:rPr lang="ko-KR" altLang="en-US" dirty="0">
                <a:solidFill>
                  <a:srgbClr val="7E87AD"/>
                </a:solidFill>
              </a:rPr>
              <a:t> 통해 물리적 공간에서 정확히 추적됨</a:t>
            </a:r>
            <a:r>
              <a:rPr lang="en-US" altLang="ko-KR" dirty="0">
                <a:solidFill>
                  <a:srgbClr val="7E87AD"/>
                </a:solidFill>
              </a:rPr>
              <a:t>.</a:t>
            </a:r>
            <a:endParaRPr lang="ko-KR" altLang="en-US" dirty="0">
              <a:solidFill>
                <a:srgbClr val="7E87AD"/>
              </a:solidFill>
            </a:endParaRPr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839933F4-F26D-81CE-60F0-070ABDA5FDDA}"/>
              </a:ext>
            </a:extLst>
          </p:cNvPr>
          <p:cNvSpPr txBox="1"/>
          <p:nvPr/>
        </p:nvSpPr>
        <p:spPr>
          <a:xfrm>
            <a:off x="4292600" y="330199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FCFCFC"/>
                </a:solidFill>
                <a:latin typeface="+mn-ea"/>
              </a:rPr>
              <a:t>04</a:t>
            </a:r>
          </a:p>
        </p:txBody>
      </p:sp>
      <p:pic>
        <p:nvPicPr>
          <p:cNvPr id="50" name="Picture 24">
            <a:extLst>
              <a:ext uri="{FF2B5EF4-FFF2-40B4-BE49-F238E27FC236}">
                <a16:creationId xmlns:a16="http://schemas.microsoft.com/office/drawing/2014/main" id="{6C907D65-76FB-F17F-1A14-55E506161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5334000"/>
            <a:ext cx="11328400" cy="1924050"/>
          </a:xfrm>
          <a:prstGeom prst="rect">
            <a:avLst/>
          </a:prstGeom>
        </p:spPr>
      </p:pic>
      <p:pic>
        <p:nvPicPr>
          <p:cNvPr id="51" name="Picture 27">
            <a:extLst>
              <a:ext uri="{FF2B5EF4-FFF2-40B4-BE49-F238E27FC236}">
                <a16:creationId xmlns:a16="http://schemas.microsoft.com/office/drawing/2014/main" id="{76F17958-8970-B0BB-7871-52BD84B2C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5673724"/>
            <a:ext cx="1359752" cy="1300674"/>
          </a:xfrm>
          <a:prstGeom prst="rect">
            <a:avLst/>
          </a:prstGeom>
        </p:spPr>
      </p:pic>
      <p:pic>
        <p:nvPicPr>
          <p:cNvPr id="52" name="Picture 30">
            <a:extLst>
              <a:ext uri="{FF2B5EF4-FFF2-40B4-BE49-F238E27FC236}">
                <a16:creationId xmlns:a16="http://schemas.microsoft.com/office/drawing/2014/main" id="{D4B7BD03-44B4-E88B-1B75-CD00EB127B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5333999"/>
            <a:ext cx="635000" cy="570966"/>
          </a:xfrm>
          <a:prstGeom prst="rect">
            <a:avLst/>
          </a:prstGeom>
        </p:spPr>
      </p:pic>
      <p:sp>
        <p:nvSpPr>
          <p:cNvPr id="53" name="TextBox 31">
            <a:extLst>
              <a:ext uri="{FF2B5EF4-FFF2-40B4-BE49-F238E27FC236}">
                <a16:creationId xmlns:a16="http://schemas.microsoft.com/office/drawing/2014/main" id="{0A9DE52A-BC27-2521-E368-B9E4C93A5192}"/>
              </a:ext>
            </a:extLst>
          </p:cNvPr>
          <p:cNvSpPr txBox="1"/>
          <p:nvPr/>
        </p:nvSpPr>
        <p:spPr>
          <a:xfrm>
            <a:off x="4902200" y="610539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검사 및</a:t>
            </a:r>
            <a:endParaRPr lang="en-US" altLang="ko-KR" sz="2600" spc="-100" dirty="0">
              <a:solidFill>
                <a:srgbClr val="747EA7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보정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FE56C912-1488-174C-A835-F68390071875}"/>
              </a:ext>
            </a:extLst>
          </p:cNvPr>
          <p:cNvSpPr txBox="1"/>
          <p:nvPr/>
        </p:nvSpPr>
        <p:spPr>
          <a:xfrm>
            <a:off x="6388100" y="5486399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서보모터는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지정된 범위(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DXL_MIN_POSITION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~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DXL_MAX_POSITION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) 내에서만 동작할 수 있으므로,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목표 위치가 이 범위를 벗어나지 않도록 유효성 검사가 필요.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max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()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와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min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()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함수로 계산된 목표 위치가 이 범위 내에 있도록 보정.</a:t>
            </a:r>
            <a:endParaRPr kumimoji="0" lang="ko-KR" altLang="ko-KR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보정된 목표 위치는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서보모터에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정확하게 전달되어 모터가 지정된 범위 내에서만 움직이게 됩니다. </a:t>
            </a:r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1863D0C5-2C8A-D9BE-E8C8-DFEBFDEE768C}"/>
              </a:ext>
            </a:extLst>
          </p:cNvPr>
          <p:cNvSpPr txBox="1"/>
          <p:nvPr/>
        </p:nvSpPr>
        <p:spPr>
          <a:xfrm>
            <a:off x="4292600" y="543559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FCFCFC"/>
                </a:solidFill>
                <a:latin typeface="+mn-ea"/>
              </a:rPr>
              <a:t>05</a:t>
            </a:r>
          </a:p>
        </p:txBody>
      </p:sp>
      <p:pic>
        <p:nvPicPr>
          <p:cNvPr id="57" name="Picture 24">
            <a:extLst>
              <a:ext uri="{FF2B5EF4-FFF2-40B4-BE49-F238E27FC236}">
                <a16:creationId xmlns:a16="http://schemas.microsoft.com/office/drawing/2014/main" id="{73A84327-BC5F-FA64-13B1-3A531D3C9C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7486650"/>
            <a:ext cx="11328400" cy="1924050"/>
          </a:xfrm>
          <a:prstGeom prst="rect">
            <a:avLst/>
          </a:prstGeom>
        </p:spPr>
      </p:pic>
      <p:pic>
        <p:nvPicPr>
          <p:cNvPr id="58" name="Picture 27">
            <a:extLst>
              <a:ext uri="{FF2B5EF4-FFF2-40B4-BE49-F238E27FC236}">
                <a16:creationId xmlns:a16="http://schemas.microsoft.com/office/drawing/2014/main" id="{4E61E43A-EF6F-1300-C455-34C2E10A197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7826374"/>
            <a:ext cx="1359752" cy="1300674"/>
          </a:xfrm>
          <a:prstGeom prst="rect">
            <a:avLst/>
          </a:prstGeom>
        </p:spPr>
      </p:pic>
      <p:pic>
        <p:nvPicPr>
          <p:cNvPr id="59" name="Picture 30">
            <a:extLst>
              <a:ext uri="{FF2B5EF4-FFF2-40B4-BE49-F238E27FC236}">
                <a16:creationId xmlns:a16="http://schemas.microsoft.com/office/drawing/2014/main" id="{29833CE4-EBA9-F211-57B2-A1E103E9F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7486649"/>
            <a:ext cx="635000" cy="570966"/>
          </a:xfrm>
          <a:prstGeom prst="rect">
            <a:avLst/>
          </a:prstGeom>
        </p:spPr>
      </p:pic>
      <p:sp>
        <p:nvSpPr>
          <p:cNvPr id="60" name="TextBox 31">
            <a:extLst>
              <a:ext uri="{FF2B5EF4-FFF2-40B4-BE49-F238E27FC236}">
                <a16:creationId xmlns:a16="http://schemas.microsoft.com/office/drawing/2014/main" id="{AAD71FEC-5E13-1093-B782-109654720ADE}"/>
              </a:ext>
            </a:extLst>
          </p:cNvPr>
          <p:cNvSpPr txBox="1"/>
          <p:nvPr/>
        </p:nvSpPr>
        <p:spPr>
          <a:xfrm>
            <a:off x="4902200" y="825804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객체</a:t>
            </a:r>
            <a:endParaRPr lang="en-US" altLang="ko-KR" sz="2600" spc="-100" dirty="0">
              <a:solidFill>
                <a:srgbClr val="747EA7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추적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DA59AD75-86EA-0043-8826-E69E0F59A43C}"/>
              </a:ext>
            </a:extLst>
          </p:cNvPr>
          <p:cNvSpPr txBox="1"/>
          <p:nvPr/>
        </p:nvSpPr>
        <p:spPr>
          <a:xfrm>
            <a:off x="6388100" y="7658100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실시간으로 객체를 추적하고, 객체가 화면에 나타날 때마다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서보모터를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해당 위치로 실시간으로 이동. 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YOLO 모델이 제공하는 객체 위치 정보를 받아서 이를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서보모터의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제어 값으로 변환하고, 각각의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서보모터를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조정하여 객체를 추적.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모니터 화면에 나타나는 객체를 정밀하게 추적하면서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서보모터가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그에 맞는 동작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을 함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62" name="TextBox 33">
            <a:extLst>
              <a:ext uri="{FF2B5EF4-FFF2-40B4-BE49-F238E27FC236}">
                <a16:creationId xmlns:a16="http://schemas.microsoft.com/office/drawing/2014/main" id="{9B4A5CE3-62A1-9475-E74B-C7F96950B084}"/>
              </a:ext>
            </a:extLst>
          </p:cNvPr>
          <p:cNvSpPr txBox="1"/>
          <p:nvPr/>
        </p:nvSpPr>
        <p:spPr>
          <a:xfrm>
            <a:off x="4292600" y="758824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FCFCFC"/>
                </a:solidFill>
                <a:latin typeface="+mn-ea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49655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18500" y="-6654800"/>
            <a:ext cx="1651000" cy="1629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6300" y="-4013200"/>
            <a:ext cx="6362700" cy="1672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6300" y="-3886200"/>
            <a:ext cx="6362700" cy="1672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16500" y="-2844800"/>
            <a:ext cx="8216900" cy="1672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0" y="2006600"/>
            <a:ext cx="5829300" cy="143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13600" y="1917700"/>
            <a:ext cx="38481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600" b="0" i="0" u="none" strike="noStrike" spc="-100">
                <a:solidFill>
                  <a:srgbClr val="FCFCFC"/>
                </a:solidFill>
                <a:latin typeface="+mn-ea"/>
              </a:rPr>
              <a:t>INDE</a:t>
            </a:r>
            <a:r>
              <a:rPr lang="en-US" sz="8600" b="0" i="0" u="none" strike="noStrike" spc="-300">
                <a:solidFill>
                  <a:srgbClr val="FCFCFC"/>
                </a:solidFill>
                <a:latin typeface="+mn-ea"/>
              </a:rPr>
              <a:t>X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03800" y="1231900"/>
            <a:ext cx="1054100" cy="684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4216400"/>
            <a:ext cx="8636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47900" y="43942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230100" y="1231900"/>
            <a:ext cx="1054100" cy="684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4216400"/>
            <a:ext cx="863600" cy="86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74200" y="43942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05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03800" y="2463800"/>
            <a:ext cx="1054100" cy="684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5461000"/>
            <a:ext cx="863600" cy="86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247900" y="56388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230100" y="2463800"/>
            <a:ext cx="1054100" cy="6845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5461000"/>
            <a:ext cx="863600" cy="863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474200" y="56388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06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03800" y="3733800"/>
            <a:ext cx="1054100" cy="6845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6718300"/>
            <a:ext cx="863600" cy="863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47900" y="68961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03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230100" y="3733800"/>
            <a:ext cx="1054100" cy="6845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6718300"/>
            <a:ext cx="863600" cy="863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474200" y="68961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07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03800" y="4965700"/>
            <a:ext cx="1054100" cy="684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7950200"/>
            <a:ext cx="863600" cy="863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247900" y="81280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04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230100" y="4965700"/>
            <a:ext cx="1054100" cy="6845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7950200"/>
            <a:ext cx="863600" cy="863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9474200" y="81280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43300" y="43561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747EA7"/>
                </a:solidFill>
                <a:latin typeface="+mn-ea"/>
              </a:rPr>
              <a:t>프로젝트 배경과 목표</a:t>
            </a:r>
            <a:endParaRPr lang="ko-KR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543300" y="56261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747EA7"/>
                </a:solidFill>
                <a:latin typeface="+mn-ea"/>
              </a:rPr>
              <a:t>기술 개요 및 시스템 설계 </a:t>
            </a:r>
            <a:endParaRPr lang="ko-KR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543300" y="68707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spc="-1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543300" y="81280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747EA7"/>
                </a:solidFill>
                <a:latin typeface="+mn-ea"/>
              </a:rPr>
              <a:t>테스트 및 결과 </a:t>
            </a:r>
            <a:endParaRPr lang="ko-KR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769600" y="43561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747EA7"/>
                </a:solidFill>
                <a:latin typeface="+mn-ea"/>
              </a:rPr>
              <a:t>문제점 및 개선사항</a:t>
            </a:r>
            <a:endParaRPr lang="en-US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769600" y="56261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747EA7"/>
                </a:solidFill>
                <a:latin typeface="+mn-ea"/>
              </a:rPr>
              <a:t>향후 계획</a:t>
            </a:r>
            <a:endParaRPr lang="ko-KR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769600" y="68707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spc="-100" dirty="0">
                <a:solidFill>
                  <a:srgbClr val="747EA7"/>
                </a:solidFill>
                <a:latin typeface="+mn-ea"/>
              </a:rPr>
              <a:t>프로젝트 의의와 최종 성과</a:t>
            </a:r>
            <a:endParaRPr lang="en-US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769600" y="81280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747EA7"/>
                </a:solidFill>
                <a:latin typeface="+mn-ea"/>
              </a:rPr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1F4BD-838B-4B7A-8278-A6C3E7A97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FA1734-C1C7-D318-D390-EA119A9B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9F4851-CAC3-2E63-86C2-29EBAA66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2ED342-D219-1785-7952-FF784D33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794B547-18C5-1C52-0B0F-A79B2E467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309D45-A20D-8CEF-B15D-5634804A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A12B83D-C418-635C-2C15-DAF0E669D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38C1345-A486-E521-F0D6-3D584B83D16E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02185DE-25AC-FEF1-93D9-28011C4C1D1D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42CA64A-4CBC-4946-702E-5238DA41FCCA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763194A-2C3A-C553-6DE7-EDFBB1666FE9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D4EBA1F-38BC-5DD4-CF6B-CCDC011E2CFD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022727C-B5F7-046D-2390-84EE40B8EDE5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A6921C3-A736-EADA-B0AD-87BE7F4A568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3DAF42B-E6F8-10B1-A523-F9D017795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3C4318B2-2CEA-001C-6873-F94B8077CC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BDD27186-F075-D681-265F-1617448858EA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18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66EC007-0458-CB25-1069-771E13677C1F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31" name="그림 3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8693D39-23F2-C5F0-8822-C56CB893F2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52"/>
          <a:stretch/>
        </p:blipFill>
        <p:spPr>
          <a:xfrm>
            <a:off x="2819400" y="-114300"/>
            <a:ext cx="8216264" cy="9975850"/>
          </a:xfrm>
          <a:prstGeom prst="rect">
            <a:avLst/>
          </a:prstGeom>
        </p:spPr>
      </p:pic>
      <p:pic>
        <p:nvPicPr>
          <p:cNvPr id="35" name="그림 3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06B282B-2CFB-690B-69BC-1373E55786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48"/>
          <a:stretch/>
        </p:blipFill>
        <p:spPr>
          <a:xfrm>
            <a:off x="10134600" y="342900"/>
            <a:ext cx="6973934" cy="99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ED91D-4FE6-C03A-77D4-F32BE7ED5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7D5B56-6F4B-F88B-E859-12819CAE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8EC797-8209-E76E-7830-97749A17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924412-78B6-1F90-F8F6-2682EDE8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303335-09EA-1B06-6D61-9A772C97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BD3A0E-E8C0-CDC7-D2B6-8D4D00296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C436DF5-9600-DA6A-768C-C21959D1D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10C3462-C86A-C2BF-6986-3251F51D5749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2FC1FE6-C405-B194-C2B8-B6CF797EDA83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BF76FFD-8030-D58B-28EE-855D07051D00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3293428-3FB6-A11B-BD71-613EAC3E7C4C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74B4DC6-4D05-325E-9F48-FC1D8581F699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8FC60AE-BEE2-2ACF-6733-BFAC2CA617FC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3783C97-D35E-3D8E-3FAE-FDADFE73084B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FD7101BF-36A3-3E63-D432-6FA15FAAA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959995AA-FA0B-209F-F420-E840CE9E6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4C989BE4-F390-3929-53B0-59DBC6F5C3ED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EC8683A-25CB-A388-3D7D-2F65BC00041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D410C0DE-42EC-84F9-4C85-6BD2684E3788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19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45BD906-A78C-352F-AFA8-3F548A0E2522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51847F0-508B-5D0E-229C-307C54A03062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블록 다이어그램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8A66FF-7323-4392-6A6B-21B10C75BB0E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867400" y="2911475"/>
            <a:ext cx="7511733" cy="66865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1290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7E9BDC-87A9-E95F-2B84-318495F7E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EA270B-AD97-90FC-C1C6-0550BFC1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B51F00-A747-575C-A86D-94E9196C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24015B-28F8-8300-A81E-CB955DFA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BD52E55-C525-15CC-104A-F97476B54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FD90C45-2CD7-A702-3040-3C3E6DF0F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4799111-DF2F-92C8-43C8-75A15F68C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00DE5F9-552A-882D-6B62-43432DAB2E90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960BE6B-A722-7861-3617-7D837058799B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912EBB0-810B-5233-79B7-CEB2684AB784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C10D3D-CA01-2EDA-5AF6-4CA626A891A6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A73B363-4C78-6DB6-255F-CE842F403861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1FF1069-3874-F06B-CAA4-920C1020E2FD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3B2105F-800E-8DC1-43A3-0F52ED577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7B93E7C-D5C3-4E15-16EF-50EE3BF54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79017D1-F541-CDD0-D367-B25796C2F088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6951CF03-422A-7F95-771E-91A013A1FF3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C63E8BC2-E245-65B0-4401-C6D3E46C09E0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20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2E76BB9-983F-883A-CFE9-F5D47B499102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A10EFDA4-510B-CA7D-C73D-78F3356117B6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86C052-9E5D-5D64-A705-DC6E8CEE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70" y="3149730"/>
            <a:ext cx="5920730" cy="589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57E25C-8721-08F8-D2CF-683B4DCD4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610" y="3191702"/>
            <a:ext cx="5920730" cy="589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8">
            <a:extLst>
              <a:ext uri="{FF2B5EF4-FFF2-40B4-BE49-F238E27FC236}">
                <a16:creationId xmlns:a16="http://schemas.microsoft.com/office/drawing/2014/main" id="{812C0F5E-BCB1-FC22-AE73-A5154D53C800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E3EA0FBC-3CB7-1441-7892-EEA2EED90DA9}"/>
              </a:ext>
            </a:extLst>
          </p:cNvPr>
          <p:cNvSpPr txBox="1"/>
          <p:nvPr/>
        </p:nvSpPr>
        <p:spPr>
          <a:xfrm>
            <a:off x="8763000" y="2044246"/>
            <a:ext cx="487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spc="-100" dirty="0" err="1">
                <a:solidFill>
                  <a:srgbClr val="747EA7"/>
                </a:solidFill>
                <a:latin typeface="+mn-ea"/>
              </a:rPr>
              <a:t>Roboflow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이미지와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lang="ko-KR" altLang="en-US" sz="2400" spc="-100" dirty="0" err="1">
                <a:solidFill>
                  <a:srgbClr val="747EA7"/>
                </a:solidFill>
                <a:latin typeface="+mn-ea"/>
              </a:rPr>
              <a:t>라벨링된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 이미지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389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CF0FA-C8A2-CB7F-50D2-5B8845D1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63759C-5B1B-8780-A815-242675C7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2BD96DB-E5F0-FD68-5D06-C49DEA35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3CDEEED-F78D-8304-E36D-0A5B1715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2C77CA9-5194-EFFB-7358-0029B7679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7C7EF03-A807-8D4D-247C-551E472D4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21D9EE-DA05-97D2-B725-E18EFF97C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8505ED9-30FD-3089-592C-2F526C756A15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DA22155-3E50-BA43-3F50-DC68B3ACCECF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A10DC89-0D48-8457-6D6B-26029DFF48BB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A0E3FFC-C37E-7810-EE6A-ACF62530862E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4B0B413-BB28-483B-EF32-137B61B50534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3C4D14F-2285-CDFE-3317-759E6B7DB16E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C2B699EE-0144-2355-A6E0-C911E2077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A6ED5C2-4703-A23E-0F28-50344361D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49412A9-759C-6CFF-FD32-F1962A8F8563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B8706654-5311-73F4-471F-B85E57D83C3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D98AA1B9-1080-CCE6-63E0-245528F6DD3A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B44E949-E4FA-D088-2BE5-F0E4EDA7A34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E8303D4E-769E-3143-B232-EF6A407632F1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55" name="TextBox 28">
            <a:extLst>
              <a:ext uri="{FF2B5EF4-FFF2-40B4-BE49-F238E27FC236}">
                <a16:creationId xmlns:a16="http://schemas.microsoft.com/office/drawing/2014/main" id="{E591AA77-2719-4911-3005-F875FFF5BE96}"/>
              </a:ext>
            </a:extLst>
          </p:cNvPr>
          <p:cNvSpPr txBox="1"/>
          <p:nvPr/>
        </p:nvSpPr>
        <p:spPr>
          <a:xfrm>
            <a:off x="8813800" y="20320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YOLO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학습코드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7" name="그림 2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154A660-4B4E-D16F-127A-67DA650271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" b="50000"/>
          <a:stretch/>
        </p:blipFill>
        <p:spPr>
          <a:xfrm>
            <a:off x="4669518" y="2895588"/>
            <a:ext cx="5562600" cy="6784577"/>
          </a:xfrm>
          <a:prstGeom prst="rect">
            <a:avLst/>
          </a:prstGeom>
        </p:spPr>
      </p:pic>
      <p:pic>
        <p:nvPicPr>
          <p:cNvPr id="29" name="그림 2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9C159D3-8BF6-9D3F-2EC2-8AEFD3FCE9B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68"/>
          <a:stretch/>
        </p:blipFill>
        <p:spPr>
          <a:xfrm>
            <a:off x="9470118" y="2893774"/>
            <a:ext cx="5562599" cy="71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3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AC1556-5864-AC94-BA5F-45E150691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7493B1-04D8-2DF4-F8A7-DDE8A3A2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FEC6FD8-A83C-EE05-660A-BD8E1670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77F795-7954-8CCE-7FE5-9C595641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CC8502-8510-F4B8-8DB3-413B85BC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B4341D-36AD-910A-F740-B1ED9FBFD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D0D700-2712-35BE-7C23-66BC91B63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2404B81-B19E-5316-8C95-C1FF0127050C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D995D93-50B9-9071-406B-C495C8E9567A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80A9034-F98C-8537-56A5-4C4AD84F828E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88AED0-4781-3176-7009-A5487CC866C8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1CCA726-D857-D777-121B-C11CFBCBF963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4239CAC-970E-C56A-29F5-010A97821720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46EF5008-C73A-ACD6-8765-580EF2F71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grpSp>
        <p:nvGrpSpPr>
          <p:cNvPr id="18" name="Group 18">
            <a:extLst>
              <a:ext uri="{FF2B5EF4-FFF2-40B4-BE49-F238E27FC236}">
                <a16:creationId xmlns:a16="http://schemas.microsoft.com/office/drawing/2014/main" id="{4E199835-206F-EF80-05DF-B2E3742BFEB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BD7C0ED-2233-188B-2057-AC451B077A1B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C893887-AD89-A0BE-FE7C-EE1B17C1D59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B8B26432-3679-A641-5E0D-55148B7C2083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D6AEA66E-513D-514A-344B-E8D4CC345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ECFFAE8-FD47-244F-1282-4F1F9DCC4A17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0" name="그림 19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99EA2D2-AEAD-DF86-59C4-1B1C008D74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093" y="2254250"/>
            <a:ext cx="9580107" cy="8111282"/>
          </a:xfrm>
          <a:prstGeom prst="rect">
            <a:avLst/>
          </a:prstGeom>
        </p:spPr>
      </p:pic>
      <p:sp>
        <p:nvSpPr>
          <p:cNvPr id="24" name="TextBox 28">
            <a:extLst>
              <a:ext uri="{FF2B5EF4-FFF2-40B4-BE49-F238E27FC236}">
                <a16:creationId xmlns:a16="http://schemas.microsoft.com/office/drawing/2014/main" id="{D19BAE3D-4270-2A1B-FFE5-AFC0B38D6CB3}"/>
              </a:ext>
            </a:extLst>
          </p:cNvPr>
          <p:cNvSpPr txBox="1"/>
          <p:nvPr/>
        </p:nvSpPr>
        <p:spPr>
          <a:xfrm>
            <a:off x="8813800" y="20320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YOLO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학습코드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716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2F85F1-9594-7573-31AA-35A90CF62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1A014D-B975-B3DB-39A2-3B39B89B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2F69945-9756-06B7-5AAA-D9817413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4D73455-420B-AFB3-CCBB-DB547008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487BB9-E222-818F-BCA0-A0C3AE980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A9FDA6-095F-3CDB-BB67-D2CD763DD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5500673-5036-6418-ACF6-F195A264E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EB5129B-D952-184F-E4BB-FD3A31A447DE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956BEF5-09F5-53C9-15D0-2F1B11FB7FF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EE8DBE-4098-A807-2AD4-A766693D0B54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76022C6-A574-3319-DA90-031FDDD6AF63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2E8B680-B478-3022-9892-9D44388DD2CA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1E30F51-9037-D250-1B2B-B78039993B0B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768A44E-BBA4-59D3-B184-C01051FA6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grpSp>
        <p:nvGrpSpPr>
          <p:cNvPr id="18" name="Group 18">
            <a:extLst>
              <a:ext uri="{FF2B5EF4-FFF2-40B4-BE49-F238E27FC236}">
                <a16:creationId xmlns:a16="http://schemas.microsoft.com/office/drawing/2014/main" id="{832A7298-1DEB-2BE8-5D50-D40FFB20689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DA151141-C3AC-08EA-F9BB-2742B524A312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0B9A141-8258-DA01-05EE-CA560A4DC8D8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1795572F-2D44-72D2-3F17-FB5F758115DA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7F39A3-A001-B8BB-113A-013DF061CD49}"/>
              </a:ext>
            </a:extLst>
          </p:cNvPr>
          <p:cNvGrpSpPr/>
          <p:nvPr/>
        </p:nvGrpSpPr>
        <p:grpSpPr>
          <a:xfrm>
            <a:off x="2661208" y="1194824"/>
            <a:ext cx="7155459" cy="8358188"/>
            <a:chOff x="8631817" y="1192212"/>
            <a:chExt cx="6719888" cy="94347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B6BEBCF-9FC5-55AF-C8B5-43B557C2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13629"/>
            <a:stretch/>
          </p:blipFill>
          <p:spPr>
            <a:xfrm>
              <a:off x="8631817" y="1192212"/>
              <a:ext cx="6719888" cy="51339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3943730-9869-DF47-41F0-84A0BA8A2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1817" y="6326187"/>
              <a:ext cx="6719888" cy="430072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FD3CB11-6720-ACB2-9D1D-5F0B5312DFAB}"/>
              </a:ext>
            </a:extLst>
          </p:cNvPr>
          <p:cNvGrpSpPr/>
          <p:nvPr/>
        </p:nvGrpSpPr>
        <p:grpSpPr>
          <a:xfrm>
            <a:off x="9867468" y="1470020"/>
            <a:ext cx="7125132" cy="7820030"/>
            <a:chOff x="10468983" y="1222370"/>
            <a:chExt cx="7125132" cy="782003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C28EEC6-2C4E-FF31-DC7F-78632604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68983" y="1222370"/>
              <a:ext cx="7125132" cy="414973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C0F3BB9-00F7-19B9-0046-644BA2FAE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68983" y="5368925"/>
              <a:ext cx="7117758" cy="3673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386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238FEB-D16C-8B75-EB23-9BD8FDCB1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5A3CAA-F3DB-C834-44E2-7D8C7E43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A25B14-A25F-25FF-34D0-5C98DF9ED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FD6435-4A6C-F4AD-359A-C61C639B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B939D90-56D1-BDEE-5F9A-1D4531962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B1ACDA8-E6CF-0EFF-D3D6-B3847BD37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92F0CA9-B0B0-F444-9B55-94FFE40BC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3ABE017-F97D-95BA-F317-773CE6B02C26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2E730C6-3156-C094-9651-0A2DE8DA927C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6266CB3-F861-F865-A544-B95C27FF026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586F6D0-FBBC-026D-23A2-D363E15268C7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A76BBB7-6476-64C3-CA2F-7B6E90865105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B3EC7BB-8843-EFAD-D97F-EC337ABA6FE8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654C3DF-3837-1757-F1E1-0A76F380C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grpSp>
        <p:nvGrpSpPr>
          <p:cNvPr id="18" name="Group 18">
            <a:extLst>
              <a:ext uri="{FF2B5EF4-FFF2-40B4-BE49-F238E27FC236}">
                <a16:creationId xmlns:a16="http://schemas.microsoft.com/office/drawing/2014/main" id="{5AFE5042-AED3-E959-D939-75B848219C5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1F088030-C05E-CEBB-847E-36048CBF43B2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24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EAEAA1B-41EB-A0FF-FC4D-F4AE1062EADE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A50F26C2-0814-0920-05FE-43DFA90B8D6B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3FE9CBC-6659-8BA0-7919-0B33966CB7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36"/>
          <a:stretch/>
        </p:blipFill>
        <p:spPr>
          <a:xfrm>
            <a:off x="3511543" y="203105"/>
            <a:ext cx="6651631" cy="9658445"/>
          </a:xfrm>
          <a:prstGeom prst="rect">
            <a:avLst/>
          </a:prstGeom>
        </p:spPr>
      </p:pic>
      <p:pic>
        <p:nvPicPr>
          <p:cNvPr id="19" name="그림 1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68324FD-2E2F-9B22-7037-707FAF506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8"/>
          <a:stretch/>
        </p:blipFill>
        <p:spPr>
          <a:xfrm>
            <a:off x="9245600" y="647700"/>
            <a:ext cx="6832600" cy="97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64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93527-7B7A-6749-FC70-BAB18694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1DD4B04-9F22-57CA-21E8-C0F1B76D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144497-85BF-CCAA-66DF-A285E59B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8BD8E94-8282-2405-3E95-F381BB2C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56F50D-8942-9741-C6D4-AB020C4D7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3B5B863-267B-EE9E-C5EB-4FDF5A0BB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ECD2F83-3968-FF87-8834-1294B01CA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79ABD60-F13C-96A3-53C1-8E9EE7A0BA18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4F21B9F-C8B0-D316-699B-295E11718B13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5C22591-D792-192C-98F8-E0FDEB55947D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31772CD-A322-2D85-FA22-FA1EE44DBCFB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4CEAD84-589E-3526-B15A-66891B24EE30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09A9E8B-E5C8-214F-B0E3-8EB5564158ED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2A39EFBF-D8AD-C516-2C60-8066DA888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grpSp>
        <p:nvGrpSpPr>
          <p:cNvPr id="18" name="Group 18">
            <a:extLst>
              <a:ext uri="{FF2B5EF4-FFF2-40B4-BE49-F238E27FC236}">
                <a16:creationId xmlns:a16="http://schemas.microsoft.com/office/drawing/2014/main" id="{61992A32-EFCF-5B74-BBA3-878CBD8DB36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CFACFE97-AAFE-D8B7-DE34-634028828498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25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E6AD688-3D1C-9F54-AC78-99EFF461B979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F5FB880C-817F-4C6B-CB5F-9D87792F1705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D61F3FA-CBFB-87C3-946A-71C118C8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124296"/>
            <a:ext cx="4316195" cy="429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0E9E1618-B86D-4E76-AEB0-55A2EB1545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80" y="2467927"/>
            <a:ext cx="5400040" cy="5351145"/>
          </a:xfrm>
          <a:prstGeom prst="rect">
            <a:avLst/>
          </a:prstGeom>
          <a:noFill/>
        </p:spPr>
      </p:pic>
      <p:pic>
        <p:nvPicPr>
          <p:cNvPr id="19" name="그림 18" descr="스크린샷, 직사각형, 도표, 텍스트이(가) 표시된 사진&#10;&#10;자동 생성된 설명">
            <a:extLst>
              <a:ext uri="{FF2B5EF4-FFF2-40B4-BE49-F238E27FC236}">
                <a16:creationId xmlns:a16="http://schemas.microsoft.com/office/drawing/2014/main" id="{9B264795-2265-3A64-DE56-454C57F65A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" r="8100"/>
          <a:stretch/>
        </p:blipFill>
        <p:spPr bwMode="auto">
          <a:xfrm>
            <a:off x="11844020" y="2552700"/>
            <a:ext cx="5804670" cy="5181600"/>
          </a:xfrm>
          <a:prstGeom prst="rect">
            <a:avLst/>
          </a:prstGeom>
          <a:noFill/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14D45D45-89BD-CA15-D58F-0A2769B62D39}"/>
              </a:ext>
            </a:extLst>
          </p:cNvPr>
          <p:cNvSpPr txBox="1"/>
          <p:nvPr/>
        </p:nvSpPr>
        <p:spPr>
          <a:xfrm>
            <a:off x="3352800" y="7048500"/>
            <a:ext cx="13843000" cy="19240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7E87AD"/>
                </a:solidFill>
                <a:latin typeface="+mn-ea"/>
              </a:rPr>
              <a:t>객체 추적 이미지 </a:t>
            </a:r>
            <a:r>
              <a:rPr lang="en-US" altLang="ko-KR" sz="2400" b="0" i="0" u="none" strike="noStrike" spc="-100" dirty="0">
                <a:solidFill>
                  <a:srgbClr val="7E87AD"/>
                </a:solidFill>
                <a:latin typeface="+mn-ea"/>
              </a:rPr>
              <a:t>		      </a:t>
            </a:r>
            <a:r>
              <a:rPr lang="en-US" altLang="ko-KR" sz="2400" b="0" dirty="0">
                <a:solidFill>
                  <a:srgbClr val="7E87AD"/>
                </a:solidFill>
                <a:effectLst/>
                <a:latin typeface="+mn-ea"/>
              </a:rPr>
              <a:t>Training Metrics and Loss	 	        </a:t>
            </a:r>
            <a:r>
              <a:rPr lang="en-US" altLang="ko-KR" sz="2400" b="0" dirty="0" err="1">
                <a:solidFill>
                  <a:srgbClr val="7E87AD"/>
                </a:solidFill>
                <a:effectLst/>
                <a:latin typeface="+mn-ea"/>
              </a:rPr>
              <a:t>confusion_matrix</a:t>
            </a:r>
            <a:endParaRPr lang="en-US" altLang="ko-KR" sz="2400" b="0" dirty="0">
              <a:solidFill>
                <a:srgbClr val="7E87AD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777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3B6815-0EAC-C41D-03DC-B0E4FFD7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80BE06-40D2-98B5-C12B-BD5D67235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801E2A-7A22-21EE-7946-86DEE38F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413EA98-0761-673C-5180-8A3997F0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6E97DD9-757F-EE14-6F62-43E0E450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E6296EC-3446-4193-98B1-4B5739529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20819D4-A197-B2D0-A93C-1D5C7E28E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E5A815A-3D2A-17B6-402E-3E45CCEAEECE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8FCB307-CBA2-6E9E-5D21-9E770014E796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B6D46D0-8678-64C7-5ECD-F6637F377349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D55A7AC-7958-1A7D-7085-A2B43F035C72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D135619-E70D-A59E-0BA1-19B0922543BD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98CCA7B-0CED-EC0B-6EC4-FB0BBFE73E0E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8115C34-9082-E0B1-F46C-ED81399B5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5DDFD307-B1DF-E2F5-CE5E-26A6D682D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596C1846-82C6-F804-E698-3C63D0CBEDE6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EB02A4F-D51C-9AAC-0543-925B06BB327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9F2313DB-7626-A830-1ABE-7E93CE22C0F5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26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136A1A0-85D0-11D7-A296-848D7A059E1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EF6E29EC-01A5-EE3E-CB35-4EB94E3E239B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735EC36E-3DA6-9CF8-5461-10448C8BA317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25A3635C-D196-4389-B1C5-AE3DD39AD98C}"/>
              </a:ext>
            </a:extLst>
          </p:cNvPr>
          <p:cNvSpPr txBox="1"/>
          <p:nvPr/>
        </p:nvSpPr>
        <p:spPr>
          <a:xfrm>
            <a:off x="8813800" y="2032000"/>
            <a:ext cx="7340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이미지 필터링 성능비교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- 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T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raining Metrics and Loss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A2C2FAB-C401-B7EC-8C34-07BF3421C163}"/>
              </a:ext>
            </a:extLst>
          </p:cNvPr>
          <p:cNvGrpSpPr/>
          <p:nvPr/>
        </p:nvGrpSpPr>
        <p:grpSpPr>
          <a:xfrm>
            <a:off x="2602599" y="3336067"/>
            <a:ext cx="14466201" cy="3179033"/>
            <a:chOff x="2489200" y="2881994"/>
            <a:chExt cx="14466201" cy="3179033"/>
          </a:xfrm>
        </p:grpSpPr>
        <p:pic>
          <p:nvPicPr>
            <p:cNvPr id="21" name="그림 20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A2858F34-90CA-869B-48BE-B00F15B8A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9200" y="3295922"/>
              <a:ext cx="2790456" cy="2765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그림 24" descr="텍스트, 도표, 라인, 스크린샷이(가) 표시된 사진&#10;&#10;자동 생성된 설명">
              <a:extLst>
                <a:ext uri="{FF2B5EF4-FFF2-40B4-BE49-F238E27FC236}">
                  <a16:creationId xmlns:a16="http://schemas.microsoft.com/office/drawing/2014/main" id="{2DE429D5-E1C2-9CB7-18D9-8B5AD862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190" y="3301094"/>
              <a:ext cx="2790456" cy="274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그림 25" descr="텍스트, 라인, 도표, 스크린샷이(가) 표시된 사진&#10;&#10;자동 생성된 설명">
              <a:extLst>
                <a:ext uri="{FF2B5EF4-FFF2-40B4-BE49-F238E27FC236}">
                  <a16:creationId xmlns:a16="http://schemas.microsoft.com/office/drawing/2014/main" id="{048215CD-35EE-818F-1A54-BDE287A4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0710" y="3290843"/>
              <a:ext cx="2790456" cy="274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그림 27" descr="텍스트, 도표, 라인, 스크린샷이(가) 표시된 사진&#10;&#10;자동 생성된 설명">
              <a:extLst>
                <a:ext uri="{FF2B5EF4-FFF2-40B4-BE49-F238E27FC236}">
                  <a16:creationId xmlns:a16="http://schemas.microsoft.com/office/drawing/2014/main" id="{EBA980AF-F094-B646-F4CC-51155958D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3887" y="3283313"/>
              <a:ext cx="2790456" cy="2765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981C5F0-8A85-A23D-D5BC-DD3378EA6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4946" y="3269343"/>
              <a:ext cx="2790455" cy="2778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2C3D73C4-B164-A2C0-7026-1EACFC105A67}"/>
                </a:ext>
              </a:extLst>
            </p:cNvPr>
            <p:cNvSpPr txBox="1"/>
            <p:nvPr/>
          </p:nvSpPr>
          <p:spPr>
            <a:xfrm>
              <a:off x="2617107" y="2881994"/>
              <a:ext cx="14338294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altLang="ko-KR" sz="2400" b="0" i="0" u="none" strike="noStrike" spc="-100" dirty="0">
                  <a:solidFill>
                    <a:srgbClr val="747EA7"/>
                  </a:solidFill>
                  <a:latin typeface="+mn-ea"/>
                </a:rPr>
                <a:t>	 Sobel			   HFP 			 </a:t>
              </a:r>
              <a:r>
                <a:rPr lang="en-US" altLang="ko-KR" sz="2400" b="0" i="0" u="none" strike="noStrike" spc="-100" dirty="0" err="1">
                  <a:solidFill>
                    <a:srgbClr val="747EA7"/>
                  </a:solidFill>
                  <a:latin typeface="+mn-ea"/>
                </a:rPr>
                <a:t>prewitt</a:t>
              </a:r>
              <a:r>
                <a:rPr lang="en-US" altLang="ko-KR" sz="2400" b="0" i="0" u="none" strike="noStrike" spc="-100" dirty="0">
                  <a:solidFill>
                    <a:srgbClr val="747EA7"/>
                  </a:solidFill>
                  <a:latin typeface="+mn-ea"/>
                </a:rPr>
                <a:t>	    	    </a:t>
              </a:r>
              <a:r>
                <a:rPr lang="en-US" altLang="ko-KR" sz="2400" b="0" i="0" u="none" strike="noStrike" spc="-100" dirty="0" err="1">
                  <a:solidFill>
                    <a:srgbClr val="747EA7"/>
                  </a:solidFill>
                  <a:latin typeface="+mn-ea"/>
                </a:rPr>
                <a:t>Scharr</a:t>
              </a:r>
              <a:r>
                <a:rPr lang="en-US" altLang="ko-KR" sz="2400" b="0" i="0" u="none" strike="noStrike" spc="-100" dirty="0">
                  <a:solidFill>
                    <a:srgbClr val="747EA7"/>
                  </a:solidFill>
                  <a:latin typeface="+mn-ea"/>
                </a:rPr>
                <a:t> 		       Canny</a:t>
              </a:r>
              <a:endParaRPr lang="ko-KR" sz="2400" b="0" i="0" u="none" strike="noStrike" spc="-100" dirty="0">
                <a:solidFill>
                  <a:srgbClr val="747EA7"/>
                </a:solidFill>
                <a:latin typeface="+mn-ea"/>
              </a:endParaRPr>
            </a:p>
          </p:txBody>
        </p:sp>
      </p:grpSp>
      <p:sp>
        <p:nvSpPr>
          <p:cNvPr id="32" name="TextBox 28">
            <a:extLst>
              <a:ext uri="{FF2B5EF4-FFF2-40B4-BE49-F238E27FC236}">
                <a16:creationId xmlns:a16="http://schemas.microsoft.com/office/drawing/2014/main" id="{171BBBD7-B6FF-F6ED-2179-1C633E6EE560}"/>
              </a:ext>
            </a:extLst>
          </p:cNvPr>
          <p:cNvSpPr txBox="1"/>
          <p:nvPr/>
        </p:nvSpPr>
        <p:spPr>
          <a:xfrm>
            <a:off x="5105400" y="7253911"/>
            <a:ext cx="10439400" cy="20043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불규칙한 도시지형에서 좀더 쉽게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edge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를 감지하고자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edge detection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을 위해 다섯 종류의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필터를 적용하여 학습시켜보았으나 결과적으로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Original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학습한 버전과 성능이 비슷해 채용하지 않았다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.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8E84BA7-793C-97C4-F703-12DA4CD63318}"/>
              </a:ext>
            </a:extLst>
          </p:cNvPr>
          <p:cNvSpPr/>
          <p:nvPr/>
        </p:nvSpPr>
        <p:spPr>
          <a:xfrm>
            <a:off x="4114800" y="7859750"/>
            <a:ext cx="685800" cy="711199"/>
          </a:xfrm>
          <a:prstGeom prst="rightArrow">
            <a:avLst>
              <a:gd name="adj1" fmla="val 100000"/>
              <a:gd name="adj2" fmla="val 35254"/>
            </a:avLst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09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DECD8-7AD3-DA5E-C5D8-1FB67BAB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B8C15F-EF4B-566D-6544-D0184EC3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41537DE-FED6-7252-15E7-5C2EE1EF9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40CA2F-4996-5DF0-466A-96C35153E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15D9345-BEAE-8C16-FB88-9D0E52EF9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F86D83-B9CC-AA5B-850C-26A1F1A2F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72DC177-0CCD-1403-88D9-591F47D13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2B0D6C5-AEE0-B747-065C-4E5C8EAEBAE8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FA6E4FC-6828-C149-4611-5955052623B0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79B457D-2592-878F-D4E8-DB8FC9DC494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A2C6FC0-E18E-AB1C-2378-5ACC7BD4E6AF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EDCED05-64D8-0C1A-8BA9-35E2DF9CB609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836FA44-AD77-8B31-FC8A-500C0097FAA9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49FE1A9-25EF-58D2-9574-D58C198D0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B757BA-50B8-FAF7-053A-96BC7DB61A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5A0357C-9210-A4DA-B037-6F82E37AD77E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16D693F-FF35-A47C-50EC-46A6900950A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F9E4A512-D5B6-59F1-8320-F8F5E181B725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27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1F4C35E-24B3-97A7-665E-272E0E72999A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6A0D277C-6CCA-6855-9B07-00A39C1ED816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61A950A3-245F-2065-8F93-7B8D3FE2B162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CF73C480-4EB5-1041-0729-7186E14F936C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이미지 필터링 성능비교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 – Confusion Matrix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9" name="그림 18" descr="스크린샷, 직사각형, 도표, 사각형이(가) 표시된 사진&#10;&#10;자동 생성된 설명">
            <a:extLst>
              <a:ext uri="{FF2B5EF4-FFF2-40B4-BE49-F238E27FC236}">
                <a16:creationId xmlns:a16="http://schemas.microsoft.com/office/drawing/2014/main" id="{2FFBA85E-46BB-4652-8CE6-AAECE911B1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r="19591"/>
          <a:stretch/>
        </p:blipFill>
        <p:spPr bwMode="auto">
          <a:xfrm>
            <a:off x="2133600" y="3713474"/>
            <a:ext cx="3095187" cy="325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33" descr="스크린샷, 직사각형, 도표, 사각형이(가) 표시된 사진&#10;&#10;자동 생성된 설명">
            <a:extLst>
              <a:ext uri="{FF2B5EF4-FFF2-40B4-BE49-F238E27FC236}">
                <a16:creationId xmlns:a16="http://schemas.microsoft.com/office/drawing/2014/main" id="{DDABBEFE-5775-562C-BA9F-A19CDE1AE6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r="18681"/>
          <a:stretch/>
        </p:blipFill>
        <p:spPr bwMode="auto">
          <a:xfrm>
            <a:off x="5228787" y="3701053"/>
            <a:ext cx="3186750" cy="325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 descr="스크린샷, 직사각형, 도표, 텍스트이(가) 표시된 사진&#10;&#10;자동 생성된 설명">
            <a:extLst>
              <a:ext uri="{FF2B5EF4-FFF2-40B4-BE49-F238E27FC236}">
                <a16:creationId xmlns:a16="http://schemas.microsoft.com/office/drawing/2014/main" id="{743CB3B0-BE41-72DF-454B-79690832B08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r="20138"/>
          <a:stretch/>
        </p:blipFill>
        <p:spPr bwMode="auto">
          <a:xfrm>
            <a:off x="8423039" y="3668580"/>
            <a:ext cx="3095187" cy="325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 descr="스크린샷, 직사각형, 텍스트, 도표이(가) 표시된 사진&#10;&#10;자동 생성된 설명">
            <a:extLst>
              <a:ext uri="{FF2B5EF4-FFF2-40B4-BE49-F238E27FC236}">
                <a16:creationId xmlns:a16="http://schemas.microsoft.com/office/drawing/2014/main" id="{1E310F1D-527A-9758-3463-87F68E6D2E3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r="19954"/>
          <a:stretch/>
        </p:blipFill>
        <p:spPr bwMode="auto">
          <a:xfrm>
            <a:off x="11537553" y="3634131"/>
            <a:ext cx="3095187" cy="3258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2DF01D-9DB0-048F-7B31-F29FB9ADDC6E}"/>
              </a:ext>
            </a:extLst>
          </p:cNvPr>
          <p:cNvGrpSpPr/>
          <p:nvPr/>
        </p:nvGrpSpPr>
        <p:grpSpPr>
          <a:xfrm>
            <a:off x="2222500" y="3710331"/>
            <a:ext cx="15512930" cy="3338169"/>
            <a:chOff x="2222500" y="3634131"/>
            <a:chExt cx="15512930" cy="333816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80B8B42-51E6-C760-5503-73C93DDB3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r="18586"/>
            <a:stretch/>
          </p:blipFill>
          <p:spPr bwMode="auto">
            <a:xfrm>
              <a:off x="14549874" y="3654995"/>
              <a:ext cx="3185556" cy="325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그림 39" descr="스크린샷, 직사각형, 도표, 사각형이(가) 표시된 사진&#10;&#10;자동 생성된 설명">
              <a:extLst>
                <a:ext uri="{FF2B5EF4-FFF2-40B4-BE49-F238E27FC236}">
                  <a16:creationId xmlns:a16="http://schemas.microsoft.com/office/drawing/2014/main" id="{43C9D7E3-A066-AEBC-F7FA-05FC83286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4" r="19591"/>
            <a:stretch/>
          </p:blipFill>
          <p:spPr bwMode="auto">
            <a:xfrm>
              <a:off x="2222500" y="3713474"/>
              <a:ext cx="3095187" cy="325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그림 40" descr="스크린샷, 직사각형, 도표, 사각형이(가) 표시된 사진&#10;&#10;자동 생성된 설명">
              <a:extLst>
                <a:ext uri="{FF2B5EF4-FFF2-40B4-BE49-F238E27FC236}">
                  <a16:creationId xmlns:a16="http://schemas.microsoft.com/office/drawing/2014/main" id="{773D413A-9B7A-52E8-8628-31BFAB909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8" r="18681"/>
            <a:stretch/>
          </p:blipFill>
          <p:spPr bwMode="auto">
            <a:xfrm>
              <a:off x="5317687" y="3701053"/>
              <a:ext cx="3186750" cy="325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그림 41" descr="스크린샷, 직사각형, 도표, 텍스트이(가) 표시된 사진&#10;&#10;자동 생성된 설명">
              <a:extLst>
                <a:ext uri="{FF2B5EF4-FFF2-40B4-BE49-F238E27FC236}">
                  <a16:creationId xmlns:a16="http://schemas.microsoft.com/office/drawing/2014/main" id="{F03D18D8-DDBB-1E5C-0996-FAEE09066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8" r="20138"/>
            <a:stretch/>
          </p:blipFill>
          <p:spPr bwMode="auto">
            <a:xfrm>
              <a:off x="8511939" y="3668580"/>
              <a:ext cx="3095187" cy="325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그림 42" descr="스크린샷, 직사각형, 텍스트, 도표이(가) 표시된 사진&#10;&#10;자동 생성된 설명">
              <a:extLst>
                <a:ext uri="{FF2B5EF4-FFF2-40B4-BE49-F238E27FC236}">
                  <a16:creationId xmlns:a16="http://schemas.microsoft.com/office/drawing/2014/main" id="{ABC82FA3-8508-E9E7-B8E8-BF3911699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2" r="19954"/>
            <a:stretch/>
          </p:blipFill>
          <p:spPr bwMode="auto">
            <a:xfrm>
              <a:off x="11626453" y="3634131"/>
              <a:ext cx="3095187" cy="3258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TextBox 28">
            <a:extLst>
              <a:ext uri="{FF2B5EF4-FFF2-40B4-BE49-F238E27FC236}">
                <a16:creationId xmlns:a16="http://schemas.microsoft.com/office/drawing/2014/main" id="{1A54418C-E2E0-8E86-9F80-DDA8889D686D}"/>
              </a:ext>
            </a:extLst>
          </p:cNvPr>
          <p:cNvSpPr txBox="1"/>
          <p:nvPr/>
        </p:nvSpPr>
        <p:spPr>
          <a:xfrm>
            <a:off x="5105400" y="7253911"/>
            <a:ext cx="10439400" cy="20043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불규칙한 도시지형에서 좀더 쉽게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edge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를 감지하고자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edge detection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을 위해 다섯 종류의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필터를 적용하여 학습시켜보았으나 결과적으로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Original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학습한 버전과 성능이 비슷해 채용하지 않았다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.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A08B2A9F-8ED3-6C82-1601-5FF9754FDD7C}"/>
              </a:ext>
            </a:extLst>
          </p:cNvPr>
          <p:cNvSpPr/>
          <p:nvPr/>
        </p:nvSpPr>
        <p:spPr>
          <a:xfrm>
            <a:off x="4114800" y="7859750"/>
            <a:ext cx="685800" cy="711199"/>
          </a:xfrm>
          <a:prstGeom prst="rightArrow">
            <a:avLst>
              <a:gd name="adj1" fmla="val 100000"/>
              <a:gd name="adj2" fmla="val 35254"/>
            </a:avLst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F1B811E7-1075-74C0-D9A8-02EF69AF78CC}"/>
              </a:ext>
            </a:extLst>
          </p:cNvPr>
          <p:cNvSpPr txBox="1"/>
          <p:nvPr/>
        </p:nvSpPr>
        <p:spPr>
          <a:xfrm>
            <a:off x="2730506" y="3336067"/>
            <a:ext cx="1433829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	 Sobel			   HFP 			 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prewitt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	    	    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Scharr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		       Canny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716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22225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24130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514600" y="1447800"/>
            <a:ext cx="8382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프로젝트 배경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>
                <a:solidFill>
                  <a:srgbClr val="747EA7"/>
                </a:solidFill>
                <a:latin typeface="+mn-ea"/>
              </a:rPr>
              <a:t>01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DCCBE36-0EFB-35EC-D87E-A63806FD167D}"/>
              </a:ext>
            </a:extLst>
          </p:cNvPr>
          <p:cNvGrpSpPr/>
          <p:nvPr/>
        </p:nvGrpSpPr>
        <p:grpSpPr>
          <a:xfrm>
            <a:off x="3265231" y="3219143"/>
            <a:ext cx="6362700" cy="5470115"/>
            <a:chOff x="2687637" y="3740560"/>
            <a:chExt cx="6362700" cy="547011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94CFA7-2305-A2CF-6F91-908946813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7637" y="3740560"/>
              <a:ext cx="6362700" cy="762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04370AE-C912-2C01-1A1C-19DDEC0AE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87637" y="4476750"/>
              <a:ext cx="5381625" cy="4733925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6E79FEAC-C27D-D7AF-3091-CEA015E483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1146" y="3219143"/>
            <a:ext cx="6562725" cy="5648325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87CEF36F-DD52-0989-2D54-36DF6DEE98D2}"/>
              </a:ext>
            </a:extLst>
          </p:cNvPr>
          <p:cNvSpPr txBox="1"/>
          <p:nvPr/>
        </p:nvSpPr>
        <p:spPr>
          <a:xfrm>
            <a:off x="3350137" y="8890000"/>
            <a:ext cx="582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불법 </a:t>
            </a:r>
            <a:r>
              <a:rPr lang="ko-KR" altLang="en-US" sz="2600" spc="-100" dirty="0" err="1">
                <a:solidFill>
                  <a:srgbClr val="747EA7"/>
                </a:solidFill>
                <a:latin typeface="+mn-ea"/>
              </a:rPr>
              <a:t>드론으로</a:t>
            </a: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 인한 피해 증가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2BD0B3-7E16-8F16-1B81-EADE0F44EE62}"/>
              </a:ext>
            </a:extLst>
          </p:cNvPr>
          <p:cNvSpPr txBox="1"/>
          <p:nvPr/>
        </p:nvSpPr>
        <p:spPr>
          <a:xfrm>
            <a:off x="9936111" y="8890000"/>
            <a:ext cx="582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레이더에 포착되지 않는 오물풍선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46D4B-7006-F464-2B40-61789FDA7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D13023-6983-D3F6-E905-68ED09F4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CF86EF-24B7-630A-67EC-8E764298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6D7873-46D8-0D90-7B6E-1B790A5C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CC2E6C8-EEB5-7EC7-3C2F-E6792045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85E3D7-5233-3069-9CB3-25CC0C7F6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ABC48A8-F826-4631-8478-002A2FFA1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1A5025C-0AD2-D817-D6F3-111CEBE4EA76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D15F7D4-936A-9D48-91B6-376B2EBF5EB6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26E3E01-5CA5-117F-4E21-7DE6F2F60B2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41B1932-9427-2535-29B0-9BB2A2DCEA28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AB83487-3D96-1F37-96AE-DECDFCB00B8E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15F33F0-2BC7-D7F1-9504-2C1D3CBDA881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6E060FC6-B992-2F3F-2361-655E067FD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494F4D4-B9BC-2038-09B6-F9FF5E09C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F6D60DC-7D80-8EB3-8D41-295CDD2BD166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A454C872-A917-9946-D874-5299349D187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5CB0814F-C06C-2306-5C64-47522B53D61C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28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4F154FF-B22B-A69A-C365-D5D5BE903AA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207CF440-C499-7B5F-4C9A-A20CB1B10B0E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562BFC91-24EF-BA7E-57D4-39ACAAAA866F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56520DAE-86BC-BC0F-9B56-B435E3FBA241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이미지 필터링 성능비교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1" name="그림 20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046CEC0C-1D4A-6D41-90E6-F8D36B1475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10" y="2945130"/>
            <a:ext cx="6254195" cy="6197566"/>
          </a:xfrm>
          <a:prstGeom prst="rect">
            <a:avLst/>
          </a:prstGeom>
          <a:noFill/>
        </p:spPr>
      </p:pic>
      <p:pic>
        <p:nvPicPr>
          <p:cNvPr id="25" name="그림 2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264A88D7-D2DA-4002-2B1A-03158F7D2B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473" y="2945130"/>
            <a:ext cx="6274927" cy="62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3D88421F-2D1C-DFBF-AE4D-D3998BBEB3A1}"/>
              </a:ext>
            </a:extLst>
          </p:cNvPr>
          <p:cNvSpPr txBox="1"/>
          <p:nvPr/>
        </p:nvSpPr>
        <p:spPr>
          <a:xfrm>
            <a:off x="3242010" y="9080500"/>
            <a:ext cx="1306479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			Original 						    Sobel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7788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C396E-997E-6577-495F-5B56CD788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189808-9BCD-57EF-CB18-2E4C2B1D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5DB1C1-B751-6277-8F7D-A5106C62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325D275-8F54-9886-04E9-E030A593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2275786-4465-D70D-8D11-A702FD681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5F908D-264A-C0D6-B50C-B3E5D490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8694270-F2DA-827E-3486-570C8699F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2D91BC6-4AF9-CB06-4AD3-FBAE51C528A7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DE516C5-A0E5-F67D-E801-1E867CF0E7A0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9B3C35D-81DE-7EB4-8492-45C9B2C2075B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ED14530-1A90-DF26-F576-7F98CCDE3F68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277296-6188-6942-9275-DEE9B3DA13CB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E3FAB97-D4EA-63C2-E124-E17C7B548F7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37937725-AEFF-A9FF-B38E-768FFD26F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B1C3D1F-D28E-CD6B-6321-832257B32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60927AA-655F-02CD-D527-70DAA62A4694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73E6F36-4157-B2FA-8428-07BA2ADE72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988A196-684A-54E0-65C9-7D9011B6D180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29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84B103E-25FE-2D2A-D59D-9564BB3BCF9E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8FA1DB05-CB9F-CFCB-4547-301691B28EBD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179A8BDD-11E0-28E0-33D9-8653C57C0EEB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F0EE01BD-0201-C797-3954-6352E85839DC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이미지 필터링 성능비교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9" name="그림 18" descr="스크린샷, 직사각형, 도표, 텍스트이(가) 표시된 사진&#10;&#10;자동 생성된 설명">
            <a:extLst>
              <a:ext uri="{FF2B5EF4-FFF2-40B4-BE49-F238E27FC236}">
                <a16:creationId xmlns:a16="http://schemas.microsoft.com/office/drawing/2014/main" id="{918395E5-609B-1A9C-C32C-6E6EDBE73D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" r="8100"/>
          <a:stretch/>
        </p:blipFill>
        <p:spPr bwMode="auto">
          <a:xfrm>
            <a:off x="2743200" y="2959099"/>
            <a:ext cx="6680426" cy="5963353"/>
          </a:xfrm>
          <a:prstGeom prst="rect">
            <a:avLst/>
          </a:prstGeom>
          <a:noFill/>
        </p:spPr>
      </p:pic>
      <p:pic>
        <p:nvPicPr>
          <p:cNvPr id="24" name="그림 23" descr="스크린샷, 직사각형, 도표, 사각형이(가) 표시된 사진&#10;&#10;자동 생성된 설명">
            <a:extLst>
              <a:ext uri="{FF2B5EF4-FFF2-40B4-BE49-F238E27FC236}">
                <a16:creationId xmlns:a16="http://schemas.microsoft.com/office/drawing/2014/main" id="{1AAAD899-305C-4796-6EAB-1FB2F3C780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056" y="2989943"/>
            <a:ext cx="7765170" cy="584925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8">
            <a:extLst>
              <a:ext uri="{FF2B5EF4-FFF2-40B4-BE49-F238E27FC236}">
                <a16:creationId xmlns:a16="http://schemas.microsoft.com/office/drawing/2014/main" id="{F2E9238C-F1F3-9A3C-8843-2976F6818FB5}"/>
              </a:ext>
            </a:extLst>
          </p:cNvPr>
          <p:cNvSpPr txBox="1"/>
          <p:nvPr/>
        </p:nvSpPr>
        <p:spPr>
          <a:xfrm>
            <a:off x="3242010" y="9080500"/>
            <a:ext cx="1306479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			Original 						    Sobel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72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4DFB29-C6C3-7EB7-5A50-B9CD2915F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D48548-D965-391A-074C-EAB2485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894957-C70E-2737-3A46-2AB94C21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A4035C-9948-1AA1-53B5-13D58985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7B15712-05D8-CE7B-9049-A9FDDFFD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B39229-AF40-47A7-711F-6F08F7A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CF4D994-09E4-BA01-91D1-3DE6F86AC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1EE6057-4C87-1F8F-7C86-624AA14F4950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8A985E7-7CE7-CC8F-40A3-F4E3B4612721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D5713D0-58C5-0FE4-8168-8D690E73D6D2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17D09B8-3A3F-A721-0567-F1949C450051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1D58B09-975D-5D2E-03A8-3F62CD90E4E7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DF8520B-DE89-7536-3264-63979C0C1A4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6547F04-14C8-0EFD-7EE3-CD3DDEEFD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9749CE7-2E77-302F-2D57-17A15C6FE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820693D3-1FCA-5F1E-9856-CE7A58B9D823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C07DB5D-9567-53E1-EC20-2CB8302940E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DB8BB8A6-F549-4583-C6F1-0F759BB3D0CA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30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52CBE60-3E17-F4B3-C6F6-F4F37C58C1B2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0DE156C8-9D66-4F58-F194-2DC3CBA4FBC5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92D24FF0-F1EF-FFBB-0E6F-20425C81084B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6B1813E7-B968-4D61-92B3-C733E40F0970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이미지 필터링 성능비교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CDC41049-0748-3A96-D639-B97B31A99E41}"/>
              </a:ext>
            </a:extLst>
          </p:cNvPr>
          <p:cNvSpPr txBox="1"/>
          <p:nvPr/>
        </p:nvSpPr>
        <p:spPr>
          <a:xfrm>
            <a:off x="3242010" y="9080500"/>
            <a:ext cx="1306479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			Original 						    Sobel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1" name="그림 20" descr="스크린샷, 콜라주이(가) 표시된 사진&#10;&#10;자동 생성된 설명">
            <a:extLst>
              <a:ext uri="{FF2B5EF4-FFF2-40B4-BE49-F238E27FC236}">
                <a16:creationId xmlns:a16="http://schemas.microsoft.com/office/drawing/2014/main" id="{7C4EC949-9225-3EE4-4B5B-F466742667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886" y="3035300"/>
            <a:ext cx="5731510" cy="570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1066">
            <a:extLst>
              <a:ext uri="{FF2B5EF4-FFF2-40B4-BE49-F238E27FC236}">
                <a16:creationId xmlns:a16="http://schemas.microsoft.com/office/drawing/2014/main" id="{506C8189-550D-C610-6BC9-A1E132607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07100" y="2999739"/>
            <a:ext cx="5730300" cy="570611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030804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064C4-0CCD-FFF4-214F-E80CA0C51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869173-ACA1-8986-D112-0BBB2B2F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D36EB2-B0B4-4E41-192F-5BB6D89AE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B3FFE6-13DF-C7DC-DC15-1F60DD660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C91958C-2261-C2D4-F428-AAE207235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836138C-BCE8-E52C-8959-3CE111CB4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4D4634A-E19A-8DED-7240-7791954F3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487D2C1-CE9B-A661-C043-38A6B305FF12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CDE9E1-124C-9E8B-95EB-79125E60479B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60DB25-8E0F-8425-2DD9-E9B3F46015CE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D166D59-6A0C-88A9-F442-489DBC80D760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29FDA9D-C1D6-E0F3-A804-A39F0A2A3146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4B3606E-C923-1770-0DC4-A76C43F8B7FC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7324243-C9F7-2698-93D5-0CD2CD2FD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6D4300E-0E2F-52A5-0C94-79E274A16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E3A04FCD-F402-9B12-1DCB-21D8D7373513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ACEB5B5E-B829-1E16-437B-AC2EECBFE16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9999156F-1523-19C3-134A-ADA2E68C3430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720CC25-BE69-341F-ABCA-10FEDA24FFF4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CAEB61A4-6F0E-5371-6F8A-72B3DA4BEEFA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81A97B-16D5-4C99-CA81-63570680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29" y="3571875"/>
            <a:ext cx="37338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7A83A0C-9B62-C6E7-C826-533FADE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44" y="4283075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D10C9A7-5339-8CDD-7BB6-984C2EC9E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619" y="3937968"/>
            <a:ext cx="6683081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8">
            <a:extLst>
              <a:ext uri="{FF2B5EF4-FFF2-40B4-BE49-F238E27FC236}">
                <a16:creationId xmlns:a16="http://schemas.microsoft.com/office/drawing/2014/main" id="{45CDA406-9BE5-B107-EB6F-D5E52CF1A695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Raspberry pi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카메라 연결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2812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2D9D3-4796-E342-F871-4B57B3B4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945AF4-E05C-0D6D-9D33-FD5FC311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88CB96-D8F5-806D-A68E-E1B5173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2D7E2C-2F7B-9CD8-C39C-9C5083994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E1EC9B6-C078-C17B-ECEB-B5D36F61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7BE99A-7099-D188-284B-7B6D832B0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28AC74D-C961-571B-2EE5-526ECDB5A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E35C20D-9E8E-F80B-7CD4-6D7EC2F51631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20AC5E-13CD-49E1-D53B-FC4BCCA0AAE3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7230736-DB51-35ED-F2DC-569C6EB5BA6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9473827-CFE2-C1ED-3657-88C4C0772355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1AA1787-504B-9EF9-0DEF-9826B81C7450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4A3948E-03AA-4F51-B734-084C6AD2EDFA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C12BD9C-D1ED-0F15-DF1C-D3A38BA12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FDC9A33-16E1-23F7-1AA2-9F7A08AA0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2DAE45D-9A43-C21B-61F2-6930F6F0A0BD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D6FE66A-4740-1E4F-82D4-F20BA2F8946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DF7D3FB7-EB2B-ECB2-BFFF-4D6C9CCFE887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1708652-8540-98C4-E098-797A2D215F74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B086FE99-4648-0555-0EC1-C9ECF431AACC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2A383F-5571-12C2-BF02-87A6A520A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86" y="3959905"/>
            <a:ext cx="6775450" cy="416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DB49F0C-EC62-8020-4076-2B18BC3B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423" y="3974406"/>
            <a:ext cx="6724650" cy="413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8">
            <a:extLst>
              <a:ext uri="{FF2B5EF4-FFF2-40B4-BE49-F238E27FC236}">
                <a16:creationId xmlns:a16="http://schemas.microsoft.com/office/drawing/2014/main" id="{4DB0A0D8-0956-FC15-2EED-4D20F4E3CC23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Raspberry pi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카메라 연결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4539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AB59CA-539A-BF5F-6BE2-0C5AC4D67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60681F-A0EB-3E5C-37AF-8795038C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D62481-C7A4-93EA-8DA7-497B4B7EC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7BBE3C-870F-3372-71D8-F0BC27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08B30C2-DBA3-497E-B8D4-EF11DE1A3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80BC52-C97E-6FA5-AECD-380F4230E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ADDC5D-D6AC-788B-0FE5-FE160D9A1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08F70FA-1E6F-E951-93D8-8858EC34E23B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9D9221A-83C5-E69A-2D03-82DAC9961FA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DBD642E-FCB8-B3E3-6078-2B771FC364C8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9CC07F-2716-17CD-E573-D74280ACAAE7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1E7D999-EEFF-F596-B2D0-F4586450B59F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3320510-7422-1E46-C981-ECA20D6251F9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DE0CBCFF-9E3D-A4A5-1118-C2B2DDE0E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0DE3711-9B6D-FAB0-60E4-EABAB1EF23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56C9CC37-CDFF-3C2B-076C-30EA6C438F86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E28B5FB-C166-0194-D0B0-7EFAA58D046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DFA89A9-3008-177F-7C18-3DFCF817951C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0182159F-6B53-EBB7-158E-05F7044E94D1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C0C3E1-A54D-36E1-CB43-DAA2EB76B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07112" y="2185989"/>
            <a:ext cx="6086475" cy="811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00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72FD6-CF73-A8A9-D447-AF88E8DF4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CE18E2F-76BF-594D-3E92-C1269477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75396F-C688-3087-C65D-49233086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3BA8AC-E682-D223-E643-5200D6F1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FA8C33-CB1E-1681-1BE4-97FAF0F0D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E791A4-53DD-D89C-7E94-5BEA57391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EFA45F-6852-AD5E-08BA-E725852C7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E37CBAF-54EC-92F4-32FB-C1A12598A668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5E99160-9DA8-AF6D-28D2-17B08846DC18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1092BDC-9415-6D0E-930B-F0CDFC0113A9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0DBDB41-C1FE-B00C-B1DE-8AC2988FBF9F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01732C7-88B0-0224-2651-FC34F4904A90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E0E5916-42B0-3D62-8E52-16FC528491A7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F490CA9-05EF-1C2E-4999-04FC5A4EB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61E1234-C99A-8810-EDBC-C5EB822975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C4ABBC0-6606-D2AB-870D-B34F259CA332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0D4D3F0-35FB-83D7-306E-81CFEEC5671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C1F5173-B64E-EA1D-4651-69AE964AA4B6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E425037-9FDC-CFB1-A35F-1066CD4CE44C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92A4A6AB-2C8D-0E57-73AB-D146CF541689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10674A9B-F626-4F5E-1414-8C50E12A5EF1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외형제작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0" name="그림 19" descr="스케치, 디자인이(가) 표시된 사진&#10;&#10;자동 생성된 설명">
            <a:extLst>
              <a:ext uri="{FF2B5EF4-FFF2-40B4-BE49-F238E27FC236}">
                <a16:creationId xmlns:a16="http://schemas.microsoft.com/office/drawing/2014/main" id="{42D0C4AA-A9B8-2C2D-64AF-9F1D26E291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77028"/>
            <a:ext cx="5347288" cy="4469475"/>
          </a:xfrm>
          <a:prstGeom prst="rect">
            <a:avLst/>
          </a:prstGeom>
        </p:spPr>
      </p:pic>
      <p:pic>
        <p:nvPicPr>
          <p:cNvPr id="24" name="그림 23" descr="스케치, 디자인이(가) 표시된 사진&#10;&#10;자동 생성된 설명">
            <a:extLst>
              <a:ext uri="{FF2B5EF4-FFF2-40B4-BE49-F238E27FC236}">
                <a16:creationId xmlns:a16="http://schemas.microsoft.com/office/drawing/2014/main" id="{DDA494AF-2DC9-DDBA-F590-3AE0F9DB9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79" y="5138912"/>
            <a:ext cx="5608621" cy="4435970"/>
          </a:xfrm>
          <a:prstGeom prst="rect">
            <a:avLst/>
          </a:prstGeom>
        </p:spPr>
      </p:pic>
      <p:pic>
        <p:nvPicPr>
          <p:cNvPr id="26" name="그림 25" descr="디자인, 용기, 상자이(가) 표시된 사진&#10;&#10;자동 생성된 설명">
            <a:extLst>
              <a:ext uri="{FF2B5EF4-FFF2-40B4-BE49-F238E27FC236}">
                <a16:creationId xmlns:a16="http://schemas.microsoft.com/office/drawing/2014/main" id="{D0D582F3-71BA-9EAF-E442-5683E4C897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164" y="2999513"/>
            <a:ext cx="5729236" cy="435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1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F9634-E121-FF86-B6E3-042717355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A5BBE3-69D4-2018-768B-22B0DBCB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0F453A-1CCE-62B5-5519-A6B89EC8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800633-3451-E7D7-4574-05E89D1C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8CC3F9D-674B-2FD4-C27E-C742D757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D018AC-2B55-82C8-C0CA-9875CFD2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EC36E6A-12EC-296F-CB40-D1712F9BF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0AF693E-841E-2560-37F9-9EFA8D2C175F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747315-B9F3-3BF5-E3A5-24B58210F0A7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5D2DFF8-024F-F992-8A00-880E6496125C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16C11C6-2F06-641D-A622-4C553A64ECBB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B849E83-E5EC-B6B4-7AC7-73D3FEF34B57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A0A8873-19C9-2931-8557-5213E3978388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8707191-912D-AE19-C3D4-157F30E08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A72A096-BA29-28E4-71F9-F6F74C88F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B6754E0-E3D5-1EA2-1CC8-BCD3AB9D5E56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A1BCCE4-A1CB-1E1E-075C-5A90E4DB40C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0B3C84B8-A88D-3A04-1326-28155164143F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34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2BF6446-2CC0-EDC0-B7A9-3F512BFF7CF7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1B8AEBBE-1409-AFBC-5406-7A1555A95A44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CC5B8EA7-DBB7-755A-21EF-725618C27E1C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외형제작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CBDF89F-362B-7622-4DE0-CD0045ADB2FB}"/>
              </a:ext>
            </a:extLst>
          </p:cNvPr>
          <p:cNvSpPr/>
          <p:nvPr/>
        </p:nvSpPr>
        <p:spPr>
          <a:xfrm>
            <a:off x="3352091" y="3200400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설계 계획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3BEE4434-E530-C8E2-A327-30F54415778C}"/>
              </a:ext>
            </a:extLst>
          </p:cNvPr>
          <p:cNvSpPr txBox="1"/>
          <p:nvPr/>
        </p:nvSpPr>
        <p:spPr>
          <a:xfrm>
            <a:off x="5029200" y="2948519"/>
            <a:ext cx="11506200" cy="17841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5410"/>
              </a:lnSpc>
            </a:pP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완성된 하드웨어의 모양 예측</a:t>
            </a:r>
            <a:endParaRPr lang="en-US" altLang="ko-KR" sz="24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lvl="0">
              <a:lnSpc>
                <a:spcPct val="105410"/>
              </a:lnSpc>
            </a:pP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1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 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MCU, 2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 </a:t>
            </a:r>
            <a:r>
              <a:rPr lang="ko-KR" altLang="ko-KR" sz="24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서보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모터 드라이버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, 3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 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y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축 모터와 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x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축 모터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,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카메라로 설계 계획</a:t>
            </a:r>
            <a:endParaRPr lang="en-US" altLang="ko-KR" sz="2400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9E3C0B3-F3FC-B801-C3AE-531C191E1E60}"/>
              </a:ext>
            </a:extLst>
          </p:cNvPr>
          <p:cNvSpPr/>
          <p:nvPr/>
        </p:nvSpPr>
        <p:spPr>
          <a:xfrm>
            <a:off x="3352091" y="4721497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</a:t>
            </a:r>
            <a:r>
              <a:rPr lang="ko-KR" altLang="en-US" sz="2800" dirty="0"/>
              <a:t>층</a:t>
            </a:r>
            <a:endParaRPr lang="en-US" altLang="ko-KR" sz="2800" dirty="0"/>
          </a:p>
          <a:p>
            <a:pPr algn="ctr"/>
            <a:r>
              <a:rPr lang="ko-KR" altLang="en-US" sz="2800" dirty="0"/>
              <a:t>설계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BBB68759-B0E0-E327-5328-14BE0F88EFB0}"/>
              </a:ext>
            </a:extLst>
          </p:cNvPr>
          <p:cNvSpPr txBox="1"/>
          <p:nvPr/>
        </p:nvSpPr>
        <p:spPr>
          <a:xfrm>
            <a:off x="4536024" y="4816475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 algn="l" latinLnBrk="0"/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보드와 그 케이스의 사이즈를 재고 그 사이즈에 맞게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1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층을 설계</a:t>
            </a:r>
            <a:endParaRPr lang="en-US" altLang="ko-KR" sz="2400" kern="100" dirty="0">
              <a:solidFill>
                <a:srgbClr val="7E87AD"/>
              </a:solidFill>
              <a:latin typeface="+mn-ea"/>
              <a:cs typeface="Arial" panose="020B0604020202020204" pitchFamily="34" charset="0"/>
            </a:endParaRPr>
          </a:p>
          <a:p>
            <a:pPr marL="482600" algn="l" latinLnBrk="0"/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모터의 무게를 감안하여 모터의 동작으로 하드웨어가 틀어짐이 없게 하단부를 벽면보다 두껍고 밀도를 높여 설계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54E0CF0-C7B0-60F3-776A-DB3F4AB39100}"/>
              </a:ext>
            </a:extLst>
          </p:cNvPr>
          <p:cNvSpPr/>
          <p:nvPr/>
        </p:nvSpPr>
        <p:spPr>
          <a:xfrm>
            <a:off x="3360925" y="6245514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2</a:t>
            </a:r>
            <a:r>
              <a:rPr lang="ko-KR" altLang="en-US" sz="2800" dirty="0"/>
              <a:t>층</a:t>
            </a:r>
            <a:endParaRPr lang="en-US" altLang="ko-KR" sz="2800" dirty="0"/>
          </a:p>
          <a:p>
            <a:pPr algn="ctr"/>
            <a:r>
              <a:rPr lang="ko-KR" altLang="en-US" sz="2800" dirty="0"/>
              <a:t>설계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9070C-55BB-A824-48F8-14907E727615}"/>
              </a:ext>
            </a:extLst>
          </p:cNvPr>
          <p:cNvSpPr/>
          <p:nvPr/>
        </p:nvSpPr>
        <p:spPr>
          <a:xfrm>
            <a:off x="3352090" y="7787937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/>
              <a:t>층</a:t>
            </a:r>
            <a:endParaRPr lang="en-US" altLang="ko-KR" sz="2800" dirty="0"/>
          </a:p>
          <a:p>
            <a:pPr algn="ctr"/>
            <a:r>
              <a:rPr lang="ko-KR" altLang="en-US" sz="2800" dirty="0"/>
              <a:t>설계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84BEE7D6-EAB2-6BE1-B79B-B70FF1188C54}"/>
              </a:ext>
            </a:extLst>
          </p:cNvPr>
          <p:cNvSpPr txBox="1"/>
          <p:nvPr/>
        </p:nvSpPr>
        <p:spPr>
          <a:xfrm>
            <a:off x="4536025" y="6413500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 algn="l" latinLnBrk="0"/>
            <a:r>
              <a:rPr lang="ko-KR" altLang="ko-KR" sz="2400" kern="1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서보모터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드라이버의 사이즈를 재고 그 사이즈에 맞게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2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층을 설계</a:t>
            </a:r>
            <a:endParaRPr lang="en-US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482600" algn="l" latinLnBrk="0"/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바닥면에 동그란 구멍을 뚫어 연결부를 설계</a:t>
            </a:r>
            <a:endParaRPr lang="en-US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482600" algn="l" latinLnBrk="0"/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모터의 무게와 진동을 감당하기 위해 나사산을 설계</a:t>
            </a:r>
          </a:p>
        </p:txBody>
      </p:sp>
      <p:sp>
        <p:nvSpPr>
          <p:cNvPr id="28" name="TextBox 32">
            <a:extLst>
              <a:ext uri="{FF2B5EF4-FFF2-40B4-BE49-F238E27FC236}">
                <a16:creationId xmlns:a16="http://schemas.microsoft.com/office/drawing/2014/main" id="{8ED51C60-1452-9AB6-8019-DFC1F284CE74}"/>
              </a:ext>
            </a:extLst>
          </p:cNvPr>
          <p:cNvSpPr txBox="1"/>
          <p:nvPr/>
        </p:nvSpPr>
        <p:spPr>
          <a:xfrm>
            <a:off x="4536023" y="8080375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/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X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축 </a:t>
            </a:r>
            <a:r>
              <a:rPr lang="ko-KR" altLang="ko-KR" sz="2400" kern="1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서보모터와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Y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축 </a:t>
            </a:r>
            <a:r>
              <a:rPr lang="ko-KR" altLang="ko-KR" sz="2400" kern="1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서보모터를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함께 장치했을 때 사이즈를 재고 프로그래밍 시 최대 가동범위를 예측해 그 사이즈에 맞게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3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층을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설계</a:t>
            </a:r>
            <a:endParaRPr lang="ko-KR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482600" algn="l" latinLnBrk="0"/>
            <a:endParaRPr lang="ko-KR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07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7E5AE-2AB8-452C-5FED-92E4793C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9636F4-3318-1D18-79C0-CB9622AE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A82E99-8FB1-84E7-8B44-01DCE35D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FCA97B-F3CF-1E77-D242-E2DE36E7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A6BB66D-EF52-8F75-B219-55B684A3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51C1B7-AAAB-6E83-A636-E4699E226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B0168D2-7B95-8D2C-4FC6-0F4483DD8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76F6085-1CBF-0C3B-9D29-679646A3599B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FEC8D3-D24D-45E4-01D6-C63A25C644BC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31A5D9A-36B2-860B-2B5A-092F02458C33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F16BD83-97F6-3997-798F-CBFEF6133133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91C1687-7597-0736-1392-254477F0CFB4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6F6854D-4D95-634B-A187-18B02178BE37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588462B-494D-CBEE-9DB3-82C4B9BCE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A7F974E-B7E7-1886-A485-A4EE2DB2F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D2086668-3A6E-C75A-F30C-37EB077C9B44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9296338-28E6-83E6-D9D1-370CCB531B7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8D617ABC-4C99-350E-6CB2-1C9F419C9F9E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35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45C185F-1CE2-5693-5503-0B9B5BAE20D6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3A1C043A-1F65-0E0E-7810-F57172DC8D1E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E434246D-68E8-354C-3EED-8D1EFC526A34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외형제작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9A1EB1-3BA6-C54A-E8DA-09D11116A94B}"/>
              </a:ext>
            </a:extLst>
          </p:cNvPr>
          <p:cNvSpPr/>
          <p:nvPr/>
        </p:nvSpPr>
        <p:spPr>
          <a:xfrm>
            <a:off x="3352091" y="3200400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프린팅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A5B55A6C-941B-CE10-A7CF-77CD2A399267}"/>
              </a:ext>
            </a:extLst>
          </p:cNvPr>
          <p:cNvSpPr txBox="1"/>
          <p:nvPr/>
        </p:nvSpPr>
        <p:spPr>
          <a:xfrm>
            <a:off x="5029200" y="2948519"/>
            <a:ext cx="11506200" cy="17841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5410"/>
              </a:lnSpc>
            </a:pPr>
            <a:r>
              <a:rPr lang="ko-KR" altLang="en-US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완성된 설계본을 </a:t>
            </a:r>
            <a:r>
              <a:rPr lang="ko-KR" altLang="en-US" sz="24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메이커스</a:t>
            </a:r>
            <a:r>
              <a:rPr lang="ko-KR" altLang="en-US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랩의 프린팅 규격에 맞는지 확인 후 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.</a:t>
            </a:r>
            <a:r>
              <a:rPr lang="en-US" altLang="ko-KR" sz="24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stl</a:t>
            </a:r>
            <a:r>
              <a:rPr lang="ko-KR" altLang="en-US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파일로 </a:t>
            </a:r>
            <a:r>
              <a:rPr lang="ko-KR" altLang="en-US" sz="24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변환후</a:t>
            </a:r>
            <a:r>
              <a:rPr lang="ko-KR" altLang="en-US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의뢰</a:t>
            </a:r>
            <a:endParaRPr lang="en-US" altLang="ko-KR" sz="2400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45BC2C8-CF6F-8DD4-715F-A128C83DE5A6}"/>
              </a:ext>
            </a:extLst>
          </p:cNvPr>
          <p:cNvSpPr/>
          <p:nvPr/>
        </p:nvSpPr>
        <p:spPr>
          <a:xfrm>
            <a:off x="3352091" y="4721497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MCU</a:t>
            </a:r>
            <a:r>
              <a:rPr lang="ko-KR" altLang="en-US" sz="2800" dirty="0"/>
              <a:t>교체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B88E0006-CD84-A703-E752-F30521B6CB57}"/>
              </a:ext>
            </a:extLst>
          </p:cNvPr>
          <p:cNvSpPr txBox="1"/>
          <p:nvPr/>
        </p:nvSpPr>
        <p:spPr>
          <a:xfrm>
            <a:off x="4536024" y="4816475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 algn="l" latinLnBrk="0"/>
            <a:r>
              <a:rPr lang="ko-KR" altLang="en-US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처음 설계 시에는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Jetson Nano</a:t>
            </a:r>
            <a:r>
              <a:rPr lang="ko-KR" altLang="en-US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보드로 설계하였으나 보드의 결함으로 인해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Raspberry pi</a:t>
            </a:r>
            <a:r>
              <a:rPr lang="ko-KR" altLang="en-US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로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MCU </a:t>
            </a:r>
            <a:r>
              <a:rPr lang="ko-KR" altLang="en-US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교체 후 </a:t>
            </a:r>
            <a:r>
              <a:rPr lang="ko-KR" altLang="en-US" sz="2400" kern="1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재조립</a:t>
            </a:r>
            <a:endParaRPr lang="ko-KR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4863520-350B-3601-F4C0-554DE8EC05D9}"/>
              </a:ext>
            </a:extLst>
          </p:cNvPr>
          <p:cNvSpPr/>
          <p:nvPr/>
        </p:nvSpPr>
        <p:spPr>
          <a:xfrm>
            <a:off x="3360925" y="6245514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2</a:t>
            </a:r>
            <a:r>
              <a:rPr lang="ko-KR" altLang="en-US" sz="2800" dirty="0"/>
              <a:t>층</a:t>
            </a:r>
            <a:endParaRPr lang="en-US" altLang="ko-KR" sz="2800" dirty="0"/>
          </a:p>
          <a:p>
            <a:pPr algn="ctr"/>
            <a:r>
              <a:rPr lang="ko-KR" altLang="en-US" sz="2800" dirty="0"/>
              <a:t>설계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C6100F2-788C-2438-00A2-FD12CC9FF998}"/>
              </a:ext>
            </a:extLst>
          </p:cNvPr>
          <p:cNvSpPr/>
          <p:nvPr/>
        </p:nvSpPr>
        <p:spPr>
          <a:xfrm>
            <a:off x="3352090" y="7787937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마감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EB58F78B-0B54-6E62-A827-F099ABDDCCDD}"/>
              </a:ext>
            </a:extLst>
          </p:cNvPr>
          <p:cNvSpPr txBox="1"/>
          <p:nvPr/>
        </p:nvSpPr>
        <p:spPr>
          <a:xfrm>
            <a:off x="4536025" y="6413500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 algn="l" latinLnBrk="0"/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Jetson Nano </a:t>
            </a:r>
            <a:r>
              <a:rPr lang="ko-KR" altLang="en-US" sz="2400" kern="100" dirty="0">
                <a:solidFill>
                  <a:srgbClr val="7E87AD"/>
                </a:solidFill>
                <a:latin typeface="+mn-ea"/>
                <a:cs typeface="Arial" panose="020B0604020202020204" pitchFamily="34" charset="0"/>
              </a:rPr>
              <a:t>보드의 사이즈로 하드웨어 디자인을 설계해 사이즈가 큰 상황으로</a:t>
            </a:r>
            <a:r>
              <a:rPr lang="en-US" altLang="ko-KR" sz="2400" kern="100" dirty="0">
                <a:solidFill>
                  <a:srgbClr val="7E87AD"/>
                </a:solidFill>
                <a:latin typeface="+mn-ea"/>
                <a:cs typeface="Arial" panose="020B0604020202020204" pitchFamily="34" charset="0"/>
              </a:rPr>
              <a:t>, Raspberry pi</a:t>
            </a:r>
            <a:r>
              <a:rPr lang="ko-KR" altLang="en-US" sz="2400" kern="100" dirty="0" err="1">
                <a:solidFill>
                  <a:srgbClr val="7E87AD"/>
                </a:solidFill>
                <a:latin typeface="+mn-ea"/>
                <a:cs typeface="Arial" panose="020B0604020202020204" pitchFamily="34" charset="0"/>
              </a:rPr>
              <a:t>를</a:t>
            </a:r>
            <a:r>
              <a:rPr lang="ko-KR" altLang="en-US" sz="2400" kern="100" dirty="0">
                <a:solidFill>
                  <a:srgbClr val="7E87AD"/>
                </a:solidFill>
                <a:latin typeface="+mn-ea"/>
                <a:cs typeface="Arial" panose="020B0604020202020204" pitchFamily="34" charset="0"/>
              </a:rPr>
              <a:t> 나사를 이용해 바닥면과 완전 고정</a:t>
            </a:r>
            <a:endParaRPr lang="ko-KR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TextBox 32">
            <a:extLst>
              <a:ext uri="{FF2B5EF4-FFF2-40B4-BE49-F238E27FC236}">
                <a16:creationId xmlns:a16="http://schemas.microsoft.com/office/drawing/2014/main" id="{49864EBC-7B2E-C599-4318-6B7F023C86E3}"/>
              </a:ext>
            </a:extLst>
          </p:cNvPr>
          <p:cNvSpPr txBox="1"/>
          <p:nvPr/>
        </p:nvSpPr>
        <p:spPr>
          <a:xfrm>
            <a:off x="4536023" y="8080375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/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3D </a:t>
            </a:r>
            <a:r>
              <a:rPr lang="ko-KR" altLang="en-US" sz="2400" kern="100" dirty="0">
                <a:solidFill>
                  <a:srgbClr val="7E87AD"/>
                </a:solidFill>
                <a:latin typeface="+mn-ea"/>
                <a:cs typeface="Arial" panose="020B0604020202020204" pitchFamily="34" charset="0"/>
              </a:rPr>
              <a:t>프린팅의 한계로 마감이 좋지 않아 사포와 그라인더로 마감</a:t>
            </a:r>
            <a:endParaRPr lang="ko-KR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9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D8411-048E-0DEB-4B4F-B6110AC53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32ACB1-3FDB-3FBF-7E3B-4506C0CC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DE23B5-BCC5-D5DA-681A-29F21E6A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2BF3C7-CD67-5065-54ED-1A49CA9D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D9345C-DAAC-32C8-AD2E-D35CED92E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00A0B43-8C75-116C-BD8D-DE85C1A43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79D2DF3-F2C1-6DC1-8050-AEAB7581C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B3A8C82-440C-55CC-BC48-BE2BB24C3B99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6556F22-7921-860B-E773-17E78A4A5644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72DF36A-E4CC-7EED-BCE0-874D82272C71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B42B2AC-B609-6A8D-E89C-DFA5B9F6682E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AA742C-7F25-6E0C-D746-1E992547EAF5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20C8E4C-D31E-92A4-F989-D655A009159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863EB173-44A7-8110-F203-16439F8B5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522D28E-774A-5D61-A35B-F5925AC3C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6551249-1674-7F82-DBF1-84056D8F9C81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DE488E7-60A1-E52B-CDD9-E503D8A8C18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FE10D6A-0691-8F44-F49C-DD30BFE8D728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36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807A922-49C3-5406-C375-0E00EC63761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953476CB-C34A-026C-627B-060110AA4512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D68BFC3E-7F69-4E3B-66C5-30F7F3FF976C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제어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5BEE01C1-7C10-99AE-A56E-6F13985AC3FA}"/>
              </a:ext>
            </a:extLst>
          </p:cNvPr>
          <p:cNvSpPr txBox="1"/>
          <p:nvPr/>
        </p:nvSpPr>
        <p:spPr>
          <a:xfrm>
            <a:off x="2484664" y="3086100"/>
            <a:ext cx="14939736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866140" indent="-457200" algn="just" latinLnBrk="1">
              <a:buFont typeface="Arial" panose="020B0604020202020204" pitchFamily="34" charset="0"/>
              <a:buChar char="•"/>
            </a:pP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서보모터와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라즈베리 파이 간 연결</a:t>
            </a:r>
            <a:r>
              <a:rPr lang="en-US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설정 </a:t>
            </a:r>
            <a:r>
              <a:rPr lang="en-US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포트 </a:t>
            </a: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핸들러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및 패킷 </a:t>
            </a: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핸들러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초기화</a:t>
            </a:r>
            <a:endParaRPr lang="en-US" altLang="ko-KR" sz="2800" kern="100" dirty="0">
              <a:solidFill>
                <a:srgbClr val="7E87AD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66140" indent="-457200" algn="just" latinLnBrk="1">
              <a:buFont typeface="Arial" panose="020B0604020202020204" pitchFamily="34" charset="0"/>
              <a:buChar char="•"/>
            </a:pP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서보모터의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동작 상태 활성화</a:t>
            </a:r>
            <a:r>
              <a:rPr lang="en-US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: Torque </a:t>
            </a:r>
            <a:r>
              <a:rPr lang="en-US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Enagle</a:t>
            </a:r>
            <a:r>
              <a:rPr lang="en-US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설정 수행</a:t>
            </a:r>
            <a:endParaRPr lang="en-US" altLang="ko-KR" sz="2800" kern="100" dirty="0">
              <a:solidFill>
                <a:srgbClr val="7E87AD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66140" indent="-457200" algn="just" latinLnBrk="1">
              <a:buFont typeface="Arial" panose="020B0604020202020204" pitchFamily="34" charset="0"/>
              <a:buChar char="•"/>
            </a:pP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서보모터가</a:t>
            </a:r>
            <a:r>
              <a:rPr lang="en-US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X, Y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각 축에 정상적으로 동작하는지 확인</a:t>
            </a:r>
            <a:endParaRPr lang="en-US" altLang="ko-KR" sz="2800" kern="100" dirty="0">
              <a:solidFill>
                <a:srgbClr val="7E87AD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66140" indent="-457200" algn="just" latinLnBrk="1">
              <a:buFont typeface="Arial" panose="020B0604020202020204" pitchFamily="34" charset="0"/>
              <a:buChar char="•"/>
            </a:pP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연결 상태와 오류 메시지를 점검</a:t>
            </a:r>
            <a:endParaRPr lang="en-US" altLang="ko-KR" sz="2800" kern="100" dirty="0">
              <a:solidFill>
                <a:srgbClr val="7E87AD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66140" indent="-457200" algn="just" latinLnBrk="1">
              <a:buFont typeface="Arial" panose="020B0604020202020204" pitchFamily="34" charset="0"/>
              <a:buChar char="•"/>
            </a:pP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초기 위치 값을 기준으로 </a:t>
            </a: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서보모터가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움직이는지 테스</a:t>
            </a:r>
            <a:r>
              <a:rPr lang="ko-KR" altLang="en-US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트 진행</a:t>
            </a:r>
            <a:endParaRPr lang="ko-KR" altLang="ko-KR" sz="2800" kern="100" dirty="0">
              <a:solidFill>
                <a:srgbClr val="7E87AD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4" name="shape1105">
            <a:extLst>
              <a:ext uri="{FF2B5EF4-FFF2-40B4-BE49-F238E27FC236}">
                <a16:creationId xmlns:a16="http://schemas.microsoft.com/office/drawing/2014/main" id="{F66DAEDD-81A3-5FD7-6DC0-3A3883F644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2"/>
          <a:stretch>
            <a:fillRect/>
          </a:stretch>
        </p:blipFill>
        <p:spPr>
          <a:xfrm>
            <a:off x="3523071" y="5571807"/>
            <a:ext cx="2595880" cy="3435985"/>
          </a:xfrm>
          <a:prstGeom prst="rect">
            <a:avLst/>
          </a:prstGeom>
        </p:spPr>
      </p:pic>
      <p:pic>
        <p:nvPicPr>
          <p:cNvPr id="25" name="shape1106">
            <a:extLst>
              <a:ext uri="{FF2B5EF4-FFF2-40B4-BE49-F238E27FC236}">
                <a16:creationId xmlns:a16="http://schemas.microsoft.com/office/drawing/2014/main" id="{6B24587E-D63D-1B85-F89A-F0099E546E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5"/>
          <a:stretch>
            <a:fillRect/>
          </a:stretch>
        </p:blipFill>
        <p:spPr>
          <a:xfrm>
            <a:off x="6890612" y="5524500"/>
            <a:ext cx="2462530" cy="3543300"/>
          </a:xfrm>
          <a:prstGeom prst="rect">
            <a:avLst/>
          </a:prstGeom>
        </p:spPr>
      </p:pic>
      <p:pic>
        <p:nvPicPr>
          <p:cNvPr id="26" name="shape1109">
            <a:extLst>
              <a:ext uri="{FF2B5EF4-FFF2-40B4-BE49-F238E27FC236}">
                <a16:creationId xmlns:a16="http://schemas.microsoft.com/office/drawing/2014/main" id="{11DD42D8-34B1-A1F8-22EB-42466E6DD6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7"/>
          <a:stretch>
            <a:fillRect/>
          </a:stretch>
        </p:blipFill>
        <p:spPr>
          <a:xfrm>
            <a:off x="10124803" y="5511800"/>
            <a:ext cx="2521585" cy="3556000"/>
          </a:xfrm>
          <a:prstGeom prst="rect">
            <a:avLst/>
          </a:prstGeom>
        </p:spPr>
      </p:pic>
      <p:pic>
        <p:nvPicPr>
          <p:cNvPr id="27" name="shape1110">
            <a:extLst>
              <a:ext uri="{FF2B5EF4-FFF2-40B4-BE49-F238E27FC236}">
                <a16:creationId xmlns:a16="http://schemas.microsoft.com/office/drawing/2014/main" id="{B0E1F70D-0C8E-5E86-FADA-53A5AFF01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35"/>
          <a:stretch>
            <a:fillRect/>
          </a:stretch>
        </p:blipFill>
        <p:spPr>
          <a:xfrm>
            <a:off x="13469620" y="5458303"/>
            <a:ext cx="2532380" cy="35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8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9CA48-FEC3-B322-41C3-424466F29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3CCB1E-FB76-080A-679F-1E828018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91AD9DD-BE7B-71B3-D3AF-AFFE0B5F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D2F991A-0702-6524-4850-DFF218AB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A18A7F-11E1-567A-3400-C3973EDDB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492B2E-55D4-9B64-C3B0-C00537114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BDDDD93-2F40-32F5-0ADE-026B459B2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22225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9C25A9A-EB5D-693F-415E-3AFE4FEBADEB}"/>
              </a:ext>
            </a:extLst>
          </p:cNvPr>
          <p:cNvSpPr txBox="1"/>
          <p:nvPr/>
        </p:nvSpPr>
        <p:spPr>
          <a:xfrm>
            <a:off x="1003300" y="24130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Lv.1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D03EB93-2B32-B2B5-095F-D310B294AF52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4E64665-C00C-1926-99F5-233FFCF1FCAC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5DE5F52-55BC-E547-4984-6D455E0B587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15F5B05-D670-5C30-D672-D82F7CD8A461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440E919-F8A1-72E3-7C0D-99F506278852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118990E-2DCF-F6D7-7F3F-6D44A7301F9D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17031F4-1427-10DE-19D4-56F1BCCE5683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A151B0A2-F1D3-6755-DE1B-B860DC4D3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9789E5C-2748-E91E-9DC8-5D5CFEBF1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08AFA7B0-0137-E3B0-9071-0E5D2A4210BD}"/>
              </a:ext>
            </a:extLst>
          </p:cNvPr>
          <p:cNvSpPr txBox="1"/>
          <p:nvPr/>
        </p:nvSpPr>
        <p:spPr>
          <a:xfrm>
            <a:off x="2514600" y="1447800"/>
            <a:ext cx="8382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프로젝트 목표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647C0348-8479-A552-72E6-C7A35B46D7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3978275"/>
            <a:ext cx="3530600" cy="4457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782BA336-2DF7-CA2C-5A98-EDF35A162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9600" y="3978275"/>
            <a:ext cx="3530600" cy="44577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38DAF3BC-9B35-47A6-12A1-A091E7E56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800" y="3978275"/>
            <a:ext cx="3530600" cy="44577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597ABC58-FCBF-E2BE-2FF1-3CF34075AF1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5092700" y="4575175"/>
            <a:ext cx="1778000" cy="17780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0E1C6AF6-0A3A-125B-B481-289967B2A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8500" y="7264400"/>
            <a:ext cx="2946400" cy="127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ADFB7C70-C803-E35A-7727-6A6DE92E17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6400" y="3978275"/>
            <a:ext cx="635000" cy="596900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22300C8A-E200-5671-B593-8C49E0C176D9}"/>
              </a:ext>
            </a:extLst>
          </p:cNvPr>
          <p:cNvSpPr txBox="1"/>
          <p:nvPr/>
        </p:nvSpPr>
        <p:spPr>
          <a:xfrm>
            <a:off x="4686300" y="6607175"/>
            <a:ext cx="2590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비행체 인식 시스템 구현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E2D15B29-BAB1-F4BF-16F7-6876CFB0FE5B}"/>
              </a:ext>
            </a:extLst>
          </p:cNvPr>
          <p:cNvSpPr txBox="1"/>
          <p:nvPr/>
        </p:nvSpPr>
        <p:spPr>
          <a:xfrm>
            <a:off x="4711700" y="7407275"/>
            <a:ext cx="2540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altLang="ko-KR" sz="1800" b="0" i="0" u="none" strike="noStrike" spc="-100" dirty="0">
                <a:solidFill>
                  <a:srgbClr val="747EA7"/>
                </a:solidFill>
                <a:latin typeface="+mn-ea"/>
              </a:rPr>
              <a:t>YOLO </a:t>
            </a:r>
            <a:r>
              <a:rPr lang="ko-KR" altLang="en-US" sz="1800" b="0" i="0" u="none" strike="noStrike" spc="-100" dirty="0">
                <a:solidFill>
                  <a:srgbClr val="747EA7"/>
                </a:solidFill>
                <a:latin typeface="+mn-ea"/>
              </a:rPr>
              <a:t>알고리즘 활용해 카메라로 비행체를 실시간 인식</a:t>
            </a:r>
            <a:r>
              <a:rPr lang="en-US" altLang="ko-KR" sz="1800" b="0" i="0" u="none" strike="noStrike" spc="-100" dirty="0">
                <a:solidFill>
                  <a:srgbClr val="747EA7"/>
                </a:solidFill>
                <a:latin typeface="+mn-ea"/>
              </a:rPr>
              <a:t>,</a:t>
            </a:r>
            <a:r>
              <a:rPr lang="ko-KR" altLang="en-US" sz="1800" b="0" i="0" u="none" strike="noStrike" spc="-100" dirty="0">
                <a:solidFill>
                  <a:srgbClr val="747EA7"/>
                </a:solidFill>
                <a:latin typeface="+mn-ea"/>
              </a:rPr>
              <a:t>추적 시스템 구축</a:t>
            </a:r>
            <a:endParaRPr lang="ko-KR" sz="1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D5F92793-C568-7863-A1E9-D0CE066D65E4}"/>
              </a:ext>
            </a:extLst>
          </p:cNvPr>
          <p:cNvSpPr txBox="1"/>
          <p:nvPr/>
        </p:nvSpPr>
        <p:spPr>
          <a:xfrm>
            <a:off x="4292600" y="4079875"/>
            <a:ext cx="508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+mn-ea"/>
              </a:rPr>
              <a:t>01</a:t>
            </a:r>
          </a:p>
        </p:txBody>
      </p:sp>
      <p:pic>
        <p:nvPicPr>
          <p:cNvPr id="34" name="Picture 34">
            <a:extLst>
              <a:ext uri="{FF2B5EF4-FFF2-40B4-BE49-F238E27FC236}">
                <a16:creationId xmlns:a16="http://schemas.microsoft.com/office/drawing/2014/main" id="{3E2145C7-576E-5F8C-BA0A-A99EED97D7E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9105900" y="4575175"/>
            <a:ext cx="1778000" cy="17780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39122084-15B5-A10A-9F97-27AB47F3B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1700" y="7140575"/>
            <a:ext cx="2946400" cy="127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E191A393-01DD-EC6B-1995-2FF395AD8D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9600" y="3978275"/>
            <a:ext cx="635000" cy="596900"/>
          </a:xfrm>
          <a:prstGeom prst="rect">
            <a:avLst/>
          </a:prstGeom>
        </p:spPr>
      </p:pic>
      <p:sp>
        <p:nvSpPr>
          <p:cNvPr id="37" name="TextBox 37">
            <a:extLst>
              <a:ext uri="{FF2B5EF4-FFF2-40B4-BE49-F238E27FC236}">
                <a16:creationId xmlns:a16="http://schemas.microsoft.com/office/drawing/2014/main" id="{B9E11F55-C1CA-AF8E-48A6-74423FBAE192}"/>
              </a:ext>
            </a:extLst>
          </p:cNvPr>
          <p:cNvSpPr txBox="1"/>
          <p:nvPr/>
        </p:nvSpPr>
        <p:spPr>
          <a:xfrm>
            <a:off x="8699500" y="6607175"/>
            <a:ext cx="2590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추적 정확도 향상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79DD9EA8-B2F0-8D02-4535-6C2F81262F8C}"/>
              </a:ext>
            </a:extLst>
          </p:cNvPr>
          <p:cNvSpPr txBox="1"/>
          <p:nvPr/>
        </p:nvSpPr>
        <p:spPr>
          <a:xfrm>
            <a:off x="8470900" y="7407275"/>
            <a:ext cx="3035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1800" b="0" i="0" u="none" strike="noStrike" spc="-100" dirty="0">
                <a:solidFill>
                  <a:srgbClr val="747EA7"/>
                </a:solidFill>
                <a:latin typeface="+mn-ea"/>
              </a:rPr>
              <a:t>추가적인 학습을 통해 비행체 추적 정확도 향상</a:t>
            </a:r>
            <a:endParaRPr lang="ko-KR" sz="1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676EF02-1CC6-0CC0-775E-78D8EF8AD70B}"/>
              </a:ext>
            </a:extLst>
          </p:cNvPr>
          <p:cNvSpPr txBox="1"/>
          <p:nvPr/>
        </p:nvSpPr>
        <p:spPr>
          <a:xfrm>
            <a:off x="8305800" y="4067175"/>
            <a:ext cx="508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+mn-ea"/>
              </a:rPr>
              <a:t>02</a:t>
            </a:r>
          </a:p>
        </p:txBody>
      </p:sp>
      <p:pic>
        <p:nvPicPr>
          <p:cNvPr id="40" name="Picture 40">
            <a:extLst>
              <a:ext uri="{FF2B5EF4-FFF2-40B4-BE49-F238E27FC236}">
                <a16:creationId xmlns:a16="http://schemas.microsoft.com/office/drawing/2014/main" id="{D8854F75-B4AA-EE42-DFEE-C1B552482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13119100" y="4575175"/>
            <a:ext cx="1778000" cy="1778000"/>
          </a:xfrm>
          <a:prstGeom prst="rect">
            <a:avLst/>
          </a:prstGeom>
        </p:spPr>
      </p:pic>
      <p:pic>
        <p:nvPicPr>
          <p:cNvPr id="41" name="Picture 41">
            <a:extLst>
              <a:ext uri="{FF2B5EF4-FFF2-40B4-BE49-F238E27FC236}">
                <a16:creationId xmlns:a16="http://schemas.microsoft.com/office/drawing/2014/main" id="{B9105DFA-E6B9-1253-06D8-367D7C83D0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4900" y="7264400"/>
            <a:ext cx="2946400" cy="12700"/>
          </a:xfrm>
          <a:prstGeom prst="rect">
            <a:avLst/>
          </a:prstGeom>
        </p:spPr>
      </p:pic>
      <p:pic>
        <p:nvPicPr>
          <p:cNvPr id="42" name="Picture 42">
            <a:extLst>
              <a:ext uri="{FF2B5EF4-FFF2-40B4-BE49-F238E27FC236}">
                <a16:creationId xmlns:a16="http://schemas.microsoft.com/office/drawing/2014/main" id="{2A864B49-76B7-2D19-C355-A1A81C3522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42800" y="3978275"/>
            <a:ext cx="635000" cy="596900"/>
          </a:xfrm>
          <a:prstGeom prst="rect">
            <a:avLst/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CC1F01F1-F476-AC88-70E3-19F9DEBCEB92}"/>
              </a:ext>
            </a:extLst>
          </p:cNvPr>
          <p:cNvSpPr txBox="1"/>
          <p:nvPr/>
        </p:nvSpPr>
        <p:spPr>
          <a:xfrm>
            <a:off x="12712700" y="6607175"/>
            <a:ext cx="2590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시제품 제작 및 테스트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049A419-7CDD-635F-EE1E-5456A4A73D87}"/>
              </a:ext>
            </a:extLst>
          </p:cNvPr>
          <p:cNvSpPr txBox="1"/>
          <p:nvPr/>
        </p:nvSpPr>
        <p:spPr>
          <a:xfrm>
            <a:off x="12738100" y="7407275"/>
            <a:ext cx="2540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1800" b="0" i="0" u="none" strike="noStrike" spc="-100" dirty="0">
                <a:solidFill>
                  <a:srgbClr val="747EA7"/>
                </a:solidFill>
                <a:latin typeface="+mn-ea"/>
              </a:rPr>
              <a:t>시스템의 성능 평가</a:t>
            </a:r>
            <a:r>
              <a:rPr lang="en-US" altLang="ko-KR" sz="1800" b="0" i="0" u="none" strike="noStrike" spc="-100" dirty="0">
                <a:solidFill>
                  <a:srgbClr val="747EA7"/>
                </a:solidFill>
                <a:latin typeface="+mn-ea"/>
              </a:rPr>
              <a:t>, </a:t>
            </a:r>
            <a:r>
              <a:rPr lang="ko-KR" altLang="en-US" sz="1800" b="0" i="0" u="none" strike="noStrike" spc="-100" dirty="0">
                <a:solidFill>
                  <a:srgbClr val="747EA7"/>
                </a:solidFill>
                <a:latin typeface="+mn-ea"/>
              </a:rPr>
              <a:t>비행체 추적 정확도 검증</a:t>
            </a:r>
            <a:endParaRPr lang="en-US" sz="1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A2EA97D8-6C4C-837B-C269-5B8B0372A211}"/>
              </a:ext>
            </a:extLst>
          </p:cNvPr>
          <p:cNvSpPr txBox="1"/>
          <p:nvPr/>
        </p:nvSpPr>
        <p:spPr>
          <a:xfrm>
            <a:off x="12306300" y="4067175"/>
            <a:ext cx="508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+mn-ea"/>
              </a:rPr>
              <a:t>03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4707513A-9277-299A-B6D5-1D5CE698DD3E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02</a:t>
            </a:r>
          </a:p>
        </p:txBody>
      </p:sp>
      <p:pic>
        <p:nvPicPr>
          <p:cNvPr id="20" name="그래픽 19" descr="쿼드콥터 윤곽선">
            <a:extLst>
              <a:ext uri="{FF2B5EF4-FFF2-40B4-BE49-F238E27FC236}">
                <a16:creationId xmlns:a16="http://schemas.microsoft.com/office/drawing/2014/main" id="{32524174-2410-4851-29F1-95D1882FAF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24500" y="5013325"/>
            <a:ext cx="914400" cy="914400"/>
          </a:xfrm>
          <a:prstGeom prst="rect">
            <a:avLst/>
          </a:prstGeom>
        </p:spPr>
      </p:pic>
      <p:pic>
        <p:nvPicPr>
          <p:cNvPr id="22" name="그래픽 21" descr="클립보드 혼합됨 윤곽선">
            <a:extLst>
              <a:ext uri="{FF2B5EF4-FFF2-40B4-BE49-F238E27FC236}">
                <a16:creationId xmlns:a16="http://schemas.microsoft.com/office/drawing/2014/main" id="{76137257-F259-DBDB-81F3-548FF96DAB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550900" y="5038725"/>
            <a:ext cx="914400" cy="914400"/>
          </a:xfrm>
          <a:prstGeom prst="rect">
            <a:avLst/>
          </a:prstGeom>
        </p:spPr>
      </p:pic>
      <p:pic>
        <p:nvPicPr>
          <p:cNvPr id="50" name="그래픽 49" descr="막대 그래프 상향 추세 윤곽선">
            <a:extLst>
              <a:ext uri="{FF2B5EF4-FFF2-40B4-BE49-F238E27FC236}">
                <a16:creationId xmlns:a16="http://schemas.microsoft.com/office/drawing/2014/main" id="{DEC8FC27-9B3B-CEC7-7CEA-BECA94FC78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37700" y="5026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0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953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51562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테스트 및 결과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</a:t>
            </a:r>
            <a:r>
              <a:rPr lang="en-US" sz="1700" spc="100" dirty="0">
                <a:solidFill>
                  <a:srgbClr val="747EA7"/>
                </a:solidFill>
                <a:latin typeface="+mn-ea"/>
              </a:rPr>
              <a:t>7</a:t>
            </a:r>
            <a:endParaRPr lang="en-US" sz="1700" b="0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1F45B4CE-1F80-190C-0A4F-5974E5709B9A}"/>
              </a:ext>
            </a:extLst>
          </p:cNvPr>
          <p:cNvSpPr txBox="1"/>
          <p:nvPr/>
        </p:nvSpPr>
        <p:spPr>
          <a:xfrm>
            <a:off x="8077200" y="201295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실시간 데이터 출력과 시각화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shape1121">
            <a:extLst>
              <a:ext uri="{FF2B5EF4-FFF2-40B4-BE49-F238E27FC236}">
                <a16:creationId xmlns:a16="http://schemas.microsoft.com/office/drawing/2014/main" id="{20E81ECB-C8CA-845E-6E14-AC592F561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2" b="11852"/>
          <a:stretch>
            <a:fillRect/>
          </a:stretch>
        </p:blipFill>
        <p:spPr>
          <a:xfrm>
            <a:off x="3796347" y="2921000"/>
            <a:ext cx="3886200" cy="6744746"/>
          </a:xfrm>
          <a:prstGeom prst="rect">
            <a:avLst/>
          </a:prstGeom>
        </p:spPr>
      </p:pic>
      <p:pic>
        <p:nvPicPr>
          <p:cNvPr id="19" name="shape1122">
            <a:extLst>
              <a:ext uri="{FF2B5EF4-FFF2-40B4-BE49-F238E27FC236}">
                <a16:creationId xmlns:a16="http://schemas.microsoft.com/office/drawing/2014/main" id="{78B13EEE-B306-EC98-981D-5BE818E4A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3" b="12140"/>
          <a:stretch>
            <a:fillRect/>
          </a:stretch>
        </p:blipFill>
        <p:spPr>
          <a:xfrm>
            <a:off x="7874845" y="2921000"/>
            <a:ext cx="3945040" cy="6706431"/>
          </a:xfrm>
          <a:prstGeom prst="rect">
            <a:avLst/>
          </a:prstGeom>
        </p:spPr>
      </p:pic>
      <p:pic>
        <p:nvPicPr>
          <p:cNvPr id="20" name="shape1122">
            <a:extLst>
              <a:ext uri="{FF2B5EF4-FFF2-40B4-BE49-F238E27FC236}">
                <a16:creationId xmlns:a16="http://schemas.microsoft.com/office/drawing/2014/main" id="{0A95DBE2-7863-1FF2-C6A8-11A80C00A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3" b="12140"/>
          <a:stretch>
            <a:fillRect/>
          </a:stretch>
        </p:blipFill>
        <p:spPr>
          <a:xfrm>
            <a:off x="12012183" y="2927350"/>
            <a:ext cx="3945040" cy="670643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717FD3-4DDE-E914-F8E0-00D649678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8DD007-5E82-78EC-EEEF-B7025964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344F8B-9153-AD0B-3B98-E0CA449E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494EFE8-9F71-2BE0-9491-1077C1F7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D03690-618F-D6E6-F9B1-C1517176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267409-2307-1885-B93E-EDB4F105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BAD3E8-E2DF-E589-A6E0-B44E2D180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953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4DF055B-C63F-ED1C-AADF-877D08E54D60}"/>
              </a:ext>
            </a:extLst>
          </p:cNvPr>
          <p:cNvSpPr txBox="1"/>
          <p:nvPr/>
        </p:nvSpPr>
        <p:spPr>
          <a:xfrm>
            <a:off x="1003300" y="51562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Lv.4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1CED65-CC84-B6E9-842E-AAF53F077A5E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BD7288D-FB9A-0384-4F43-CD7E4DB07E61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59EB54E-830B-269B-A315-C80C0F7E9B30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5D1FDE-F6F5-7478-78B3-4D25EB2C4C9A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C3B63041-3BFF-6CCE-A052-ED6160248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4043863-9F13-0D05-C65F-358AEAEA92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52873D8A-43F5-600C-4F16-38733F154115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테스트 및 결과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2F899C6-E80A-F2A0-C55E-D0D9D231D2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EB17CCED-712A-AB76-D667-4FA99C13FF92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38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6146F3C-CAEA-F346-8CE4-B363865541B9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42F2649-9A08-EF55-95B0-C7A4972437B9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4575474-A196-B680-BA2F-B9237349E245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51C5834-9BE1-F032-6170-C7314AF76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898" y="3441700"/>
            <a:ext cx="4238625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28">
            <a:extLst>
              <a:ext uri="{FF2B5EF4-FFF2-40B4-BE49-F238E27FC236}">
                <a16:creationId xmlns:a16="http://schemas.microsoft.com/office/drawing/2014/main" id="{644E67B9-1BCA-A35A-2B13-AAA51C57EBF1}"/>
              </a:ext>
            </a:extLst>
          </p:cNvPr>
          <p:cNvSpPr txBox="1"/>
          <p:nvPr/>
        </p:nvSpPr>
        <p:spPr>
          <a:xfrm>
            <a:off x="8077200" y="201295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실시간 데이터 출력과 시각화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5315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75708E-F88A-4A37-8A47-1138820BF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882A92-584E-4B24-3CF0-0C19EEB9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BA920AC-D37A-2473-B489-D724A0134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4D0BCB-C9BA-BD71-100F-523C35A6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B19C575-F546-DCA9-8CF7-A99058F4C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EE7A43-0387-1817-78D4-C72B355A8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9CDB20-D357-E532-247D-0351726AF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953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6D44405-B22A-0C21-8ECD-6DFDB4D0217E}"/>
              </a:ext>
            </a:extLst>
          </p:cNvPr>
          <p:cNvSpPr txBox="1"/>
          <p:nvPr/>
        </p:nvSpPr>
        <p:spPr>
          <a:xfrm>
            <a:off x="1003300" y="51562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Lv.4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6192634-CCF7-F61D-D688-C3A1A9B79294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BB553F1-C55E-E824-A969-A746AFFDCEB0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81FFC5F-9D18-5287-5081-288A00C260BA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453EC79-FF66-80B0-56C8-277333506C8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4621017-F5A5-B979-A96E-60396622A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CB159F4-9356-3AF2-A7A5-9E556FACA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4C9BBC89-7E6F-07F7-BFDC-6C623DA759A5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테스트 및 결과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DA0483A-E93E-848A-8A60-A08A2BD5795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3C75970F-2C21-3AE1-5FB9-F5E517A2445B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39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A2F2EF9-5D4D-D5CD-E803-536ABEAECC92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3C697FE-FFD0-B89C-DEDE-821159A3D2DF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FC6FE0C-B09A-A24F-7AD2-DB41FEDB3065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1AE2E947-86F2-534C-F4B7-D1F64A9BF61E}"/>
              </a:ext>
            </a:extLst>
          </p:cNvPr>
          <p:cNvSpPr txBox="1"/>
          <p:nvPr/>
        </p:nvSpPr>
        <p:spPr>
          <a:xfrm>
            <a:off x="8077200" y="201295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풍선 인식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89B2EA-F7EB-0F1E-FF41-516E79B3D4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1855" y="3561185"/>
            <a:ext cx="7844439" cy="518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74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20256D-82DD-E5AE-AF81-34300D4A7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75038A-BF6C-4EF0-01B2-C6856B91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E8739F6-FF8C-EA9C-516F-3A70311C9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65F72E-A597-6708-0559-DD46FF7E4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08DD7B5-3669-42CF-7A41-6D32CCB8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F2AB67-C4F7-22E4-7D58-1EE8B0022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DDC21A9-30A3-7772-4212-21255FBC0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953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B533769-A60E-32B9-5274-11DADFD005E7}"/>
              </a:ext>
            </a:extLst>
          </p:cNvPr>
          <p:cNvSpPr txBox="1"/>
          <p:nvPr/>
        </p:nvSpPr>
        <p:spPr>
          <a:xfrm>
            <a:off x="1003300" y="51562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Lv.4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10425E4-C93E-3A88-5728-8CAB634B4DA2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95B91B6-A4BA-B866-28F5-6C476DE76D87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8DACFC4-0CB8-8917-1936-A1D39F75E9D1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B0CDAC7-6256-6C3C-46E6-ECEBB09BAF4E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282EFF1-72F4-CF50-53D2-FC2AE84059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6D82661E-8698-A75A-906B-7B95D646F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88F8AA05-470E-32CE-B385-C611B85802AD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테스트 및 결과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D129997-1AE0-9CF1-65A5-4D812E9F024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F28F4041-E77D-589F-F931-E17851F5D702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spc="100" dirty="0">
                <a:solidFill>
                  <a:srgbClr val="747EA7"/>
                </a:solidFill>
                <a:latin typeface="+mn-ea"/>
              </a:rPr>
              <a:t>40</a:t>
            </a:r>
            <a:endParaRPr lang="en-US" sz="1700" b="0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2CB6DBB-B54B-D30B-7141-2DD8FABA97C8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F4756E8-92FA-A64F-F0F4-CF065AEE0904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6CD2ED3-A64C-B31B-B485-F65822026591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D6F53D52-3AE0-6BE4-28FE-7DCD46744F86}"/>
              </a:ext>
            </a:extLst>
          </p:cNvPr>
          <p:cNvSpPr txBox="1"/>
          <p:nvPr/>
        </p:nvSpPr>
        <p:spPr>
          <a:xfrm>
            <a:off x="8077200" y="201295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 err="1">
                <a:solidFill>
                  <a:srgbClr val="747EA7"/>
                </a:solidFill>
                <a:latin typeface="+mn-ea"/>
              </a:rPr>
              <a:t>드론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 인식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F56DE28-E39D-CCC0-04C5-A5644321AEA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2138" b="25494"/>
          <a:stretch/>
        </p:blipFill>
        <p:spPr>
          <a:xfrm>
            <a:off x="2862266" y="3454504"/>
            <a:ext cx="4714779" cy="43305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BE102F1-0D8E-6046-5445-46F7F6A1BF3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4938" b="29136"/>
          <a:stretch/>
        </p:blipFill>
        <p:spPr>
          <a:xfrm>
            <a:off x="12338266" y="3441700"/>
            <a:ext cx="4349534" cy="43305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D64F6E-68EE-BE74-2CBB-DA2DF9BB8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34258" b="23951"/>
          <a:stretch/>
        </p:blipFill>
        <p:spPr>
          <a:xfrm>
            <a:off x="7593206" y="3467100"/>
            <a:ext cx="4745060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69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5829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6032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문제점 및 개선사항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41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5" name="TextBox 47">
            <a:extLst>
              <a:ext uri="{FF2B5EF4-FFF2-40B4-BE49-F238E27FC236}">
                <a16:creationId xmlns:a16="http://schemas.microsoft.com/office/drawing/2014/main" id="{2EBEEF69-E4BC-49BF-81CB-51E6631E2661}"/>
              </a:ext>
            </a:extLst>
          </p:cNvPr>
          <p:cNvSpPr txBox="1"/>
          <p:nvPr/>
        </p:nvSpPr>
        <p:spPr>
          <a:xfrm>
            <a:off x="2484664" y="3086100"/>
            <a:ext cx="14939736" cy="518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라즈베리 파이를 써서 제작해 초당 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1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프레임 대 정도의 성능밖에 구현하지 못했다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</a:t>
            </a: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spc="-100" dirty="0">
              <a:solidFill>
                <a:srgbClr val="7E87AD"/>
              </a:solidFill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초당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1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프레임 객체 인식과 모터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움직임간의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딜레이가 발생해서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,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모터 움직임을 딜레이를 줘서 해결하려 시도하였다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서보모터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제어 파트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(16p)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def </a:t>
            </a:r>
            <a:r>
              <a:rPr lang="en-US" altLang="ko-KR" sz="2800" b="0" i="0" dirty="0" err="1">
                <a:solidFill>
                  <a:srgbClr val="7E87AD"/>
                </a:solidFill>
                <a:effectLst/>
                <a:latin typeface="+mn-ea"/>
              </a:rPr>
              <a:t>move_servo_smoothly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함수를 이용하여 해결하였다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b="0" i="0" dirty="0">
              <a:solidFill>
                <a:srgbClr val="7E87AD"/>
              </a:solidFill>
              <a:effectLst/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7E87AD"/>
              </a:solidFill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E87AD"/>
              </a:solidFill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23B4F9F-E159-F484-A709-27086D0A9C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7550" y="6134100"/>
            <a:ext cx="8439150" cy="3352800"/>
          </a:xfrm>
          <a:prstGeom prst="rect">
            <a:avLst/>
          </a:prstGeom>
        </p:spPr>
      </p:pic>
      <p:sp>
        <p:nvSpPr>
          <p:cNvPr id="19" name="TextBox 47">
            <a:extLst>
              <a:ext uri="{FF2B5EF4-FFF2-40B4-BE49-F238E27FC236}">
                <a16:creationId xmlns:a16="http://schemas.microsoft.com/office/drawing/2014/main" id="{B9A22152-5A61-CF69-23F3-EE95E3441BDA}"/>
              </a:ext>
            </a:extLst>
          </p:cNvPr>
          <p:cNvSpPr txBox="1"/>
          <p:nvPr/>
        </p:nvSpPr>
        <p:spPr>
          <a:xfrm>
            <a:off x="2490561" y="8128000"/>
            <a:ext cx="5917293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카메라의 붉은색 색조현상이 발생하였다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 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이를 해결하기 위해 필터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색조값을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일일히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수정하려 하였으나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ISP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파라미터를 적용하여 조정하였다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b="0" i="0" dirty="0">
              <a:solidFill>
                <a:srgbClr val="7E87AD"/>
              </a:solidFill>
              <a:effectLst/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7E87AD"/>
              </a:solidFill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E87AD"/>
              </a:solidFill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A2C15-A4E8-703D-858C-37084DA28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11C18C-92C3-8F5F-86BB-98793FA52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B445FB-3845-5D07-9FA3-DDED20A1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C134239-1366-E0F6-F773-44D73FBF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6DD3CA-3B0A-22C2-476B-C4532BC3F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1A0B458-F095-CCCF-AFEC-B18BD841E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A0C1C6-50B9-74B0-149E-552A7962B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5829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381457-A0E9-E26A-139B-9AA1E44DC2DB}"/>
              </a:ext>
            </a:extLst>
          </p:cNvPr>
          <p:cNvSpPr txBox="1"/>
          <p:nvPr/>
        </p:nvSpPr>
        <p:spPr>
          <a:xfrm>
            <a:off x="1003300" y="6032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Lv.5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904E2D6-476E-7F17-B4FC-CD22439D736A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76FEF0D-DD0E-CFDC-3C22-981E9FF27E56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D4462F5-1AC5-2DB6-06E8-2F0D49A7436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0678C0C-B245-C07E-51AF-5642C99FE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779C80-91A2-52A6-2CBC-20AAF3BD01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B8519BC-A1C4-41C2-BB59-EFFF07FA9FE4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문제점 및 개선사항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41B67C5-E595-0D39-CE67-8E18D689EBA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326C4CC7-9F93-F448-B771-C3966C6E6CB6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83B3FE9-0535-44E9-BC16-1533B9671854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48ACFED-2EC7-FD32-C685-4739A6F6F80F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76A9BA32-571E-9D3F-F58F-6FF5A3BD1F68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5" name="TextBox 47">
            <a:extLst>
              <a:ext uri="{FF2B5EF4-FFF2-40B4-BE49-F238E27FC236}">
                <a16:creationId xmlns:a16="http://schemas.microsoft.com/office/drawing/2014/main" id="{844AD66C-BE84-B1B0-0A57-5A72EDEFCDD4}"/>
              </a:ext>
            </a:extLst>
          </p:cNvPr>
          <p:cNvSpPr txBox="1"/>
          <p:nvPr/>
        </p:nvSpPr>
        <p:spPr>
          <a:xfrm>
            <a:off x="2484664" y="2819400"/>
            <a:ext cx="14939736" cy="681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en-US" altLang="ko-KR" sz="2800" spc="-100" dirty="0" err="1">
                <a:solidFill>
                  <a:srgbClr val="7E87AD"/>
                </a:solidFill>
                <a:latin typeface="+mn-ea"/>
              </a:rPr>
              <a:t>opencv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등 다양한 라이브러리 설치시 버전 오류 문제로 인해 발생할 때 마다 초기화 작업이 필요해 진행이 지연되는 문제가 있었다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이는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가상환경 </a:t>
            </a:r>
            <a:r>
              <a:rPr lang="en-US" altLang="ko-KR" sz="2800" b="0" i="0" dirty="0" err="1">
                <a:solidFill>
                  <a:srgbClr val="7E87AD"/>
                </a:solidFill>
                <a:effectLst/>
                <a:latin typeface="+mn-ea"/>
              </a:rPr>
              <a:t>virtualenv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을 사용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구축하여 해결하였다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</a:t>
            </a: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E87AD"/>
              </a:solidFill>
              <a:latin typeface="+mn-ea"/>
            </a:endParaRP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jetson nano 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보드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사용중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보드의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short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가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발생하여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AS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를 보냈으나 다시 보드를 받기까지 오래 걸려 급히 라즈베리 파이 보드로 대체하여 진행하였다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 또한 라즈베리 파이의 성능 제약을 해결하기 위해 </a:t>
            </a:r>
            <a:r>
              <a:rPr lang="ko-KR" altLang="en-US" sz="2800" spc="-100" dirty="0" err="1">
                <a:solidFill>
                  <a:srgbClr val="7E87AD"/>
                </a:solidFill>
                <a:latin typeface="+mn-ea"/>
              </a:rPr>
              <a:t>경량화된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 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YOLO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모델을 적용하여 프레임 처리 속도를 개선하였다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경량화된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모델을 사용했기 때문에 기존 모델 기준 정확도가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0.9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에서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0.5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로 감소해 비행체를 인식하는 성능이 떨어져 아쉬웠다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  <a:endParaRPr lang="en-US" altLang="ko-KR" sz="2800" spc="-100" dirty="0">
              <a:solidFill>
                <a:srgbClr val="7E87AD"/>
              </a:solidFill>
              <a:latin typeface="+mn-ea"/>
            </a:endParaRP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u="none" strike="noStrike" spc="-100" dirty="0">
              <a:solidFill>
                <a:srgbClr val="7E87AD"/>
              </a:solidFill>
              <a:latin typeface="+mn-ea"/>
            </a:endParaRP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오물 풍선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ko-KR" altLang="en-US" sz="2800" spc="-100" dirty="0" err="1">
                <a:solidFill>
                  <a:srgbClr val="7E87AD"/>
                </a:solidFill>
                <a:latin typeface="+mn-ea"/>
              </a:rPr>
              <a:t>드론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무인기 등의 특수한 객체를 탐지하는데 필요한 이미지를 수집하는데 어려움을 겪었다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모델 훈련에는 다양한 각도와 환경에서 촬영된 이미지가 필요했는데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데이터셋을 구성하는데 한계가 있었다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이는 데이터 증강 기술을 적극적으로 활용해 충분한 양의 학습 데이터를 제공할 수 있었다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A3F916B-819E-B5D0-148A-D1DD140D48C7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74577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66929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68834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향후 계획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4" name="TextBox 47">
            <a:extLst>
              <a:ext uri="{FF2B5EF4-FFF2-40B4-BE49-F238E27FC236}">
                <a16:creationId xmlns:a16="http://schemas.microsoft.com/office/drawing/2014/main" id="{F0CB7588-54E3-3445-8ECA-58D75B659EBF}"/>
              </a:ext>
            </a:extLst>
          </p:cNvPr>
          <p:cNvSpPr txBox="1"/>
          <p:nvPr/>
        </p:nvSpPr>
        <p:spPr>
          <a:xfrm>
            <a:off x="2484664" y="3086100"/>
            <a:ext cx="14939736" cy="647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747EA7"/>
                </a:solidFill>
                <a:latin typeface="+mn-ea"/>
              </a:rPr>
              <a:t>현재 제작된 시제품에 레이저 거리측정기를 이용하여 물체의 정확한 거리와 위치까지 파악할 수 있는 좀더 세밀한 추적장치를 개발할 것이다</a:t>
            </a:r>
            <a:r>
              <a:rPr lang="en-US" altLang="ko-KR" sz="2800" spc="-100" dirty="0">
                <a:solidFill>
                  <a:srgbClr val="747EA7"/>
                </a:solidFill>
                <a:latin typeface="+mn-ea"/>
              </a:rPr>
              <a:t>.</a:t>
            </a: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47EA7"/>
              </a:solidFill>
              <a:latin typeface="+mn-ea"/>
            </a:endParaRPr>
          </a:p>
          <a:p>
            <a:pPr marL="34290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en-US" sz="2800" spc="-100" dirty="0">
                <a:solidFill>
                  <a:srgbClr val="747EA7"/>
                </a:solidFill>
                <a:latin typeface="+mn-ea"/>
              </a:rPr>
              <a:t>Jetson nano</a:t>
            </a:r>
            <a:r>
              <a:rPr lang="ko-KR" altLang="en-US" sz="2800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보드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의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AS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가 완료된다면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,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그를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활용하여 기존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Raspberry pi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 기반 시스템에서 발생했던 성능 제약을 극복하고 더욱 강력한 YOLO 모델을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적용하여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 실시간으로 처리할 수 있는 추적 장치를 개발할 </a:t>
            </a:r>
            <a:r>
              <a:rPr lang="ko-KR" altLang="en-US" sz="2800" dirty="0">
                <a:solidFill>
                  <a:srgbClr val="7E87AD"/>
                </a:solidFill>
                <a:latin typeface="+mn-ea"/>
              </a:rPr>
              <a:t>계획이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다. 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+mn-ea"/>
            </a:endParaRPr>
          </a:p>
          <a:p>
            <a:pPr marL="34290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7E87AD"/>
              </a:solidFill>
              <a:latin typeface="+mn-ea"/>
            </a:endParaRPr>
          </a:p>
          <a:p>
            <a:pPr marL="45720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고해상도 영상 데이터 처리와 더욱 빠른 추적 성능을 구현하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여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 더 정밀한 거리 측정 및 목표 식별 기능을 통합하여 시스템의 전반적인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이미지 처리에서의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신뢰성과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시제품의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효율성을 향상시킬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계획이다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.</a:t>
            </a: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43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7607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77978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14600" y="1447800"/>
            <a:ext cx="9918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>
                <a:solidFill>
                  <a:srgbClr val="747EA7"/>
                </a:solidFill>
                <a:latin typeface="+mn-ea"/>
              </a:rPr>
              <a:t>프로젝트 의의와 최종성과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44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pic>
        <p:nvPicPr>
          <p:cNvPr id="13" name="Picture 24">
            <a:extLst>
              <a:ext uri="{FF2B5EF4-FFF2-40B4-BE49-F238E27FC236}">
                <a16:creationId xmlns:a16="http://schemas.microsoft.com/office/drawing/2014/main" id="{41F04449-C8AA-12E8-91D8-5809B61C0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375" y="3240347"/>
            <a:ext cx="4816649" cy="6081453"/>
          </a:xfrm>
          <a:prstGeom prst="rect">
            <a:avLst/>
          </a:prstGeom>
        </p:spPr>
      </p:pic>
      <p:pic>
        <p:nvPicPr>
          <p:cNvPr id="16" name="Picture 27">
            <a:extLst>
              <a:ext uri="{FF2B5EF4-FFF2-40B4-BE49-F238E27FC236}">
                <a16:creationId xmlns:a16="http://schemas.microsoft.com/office/drawing/2014/main" id="{2E03B8CA-3ECC-BF31-099D-45784BA3EFE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6005475" y="3432175"/>
            <a:ext cx="2425650" cy="2425650"/>
          </a:xfrm>
          <a:prstGeom prst="rect">
            <a:avLst/>
          </a:prstGeom>
        </p:spPr>
      </p:pic>
      <p:sp>
        <p:nvSpPr>
          <p:cNvPr id="26" name="TextBox 31">
            <a:extLst>
              <a:ext uri="{FF2B5EF4-FFF2-40B4-BE49-F238E27FC236}">
                <a16:creationId xmlns:a16="http://schemas.microsoft.com/office/drawing/2014/main" id="{AF027643-918C-4FF2-2E4F-E32744409E36}"/>
              </a:ext>
            </a:extLst>
          </p:cNvPr>
          <p:cNvSpPr txBox="1"/>
          <p:nvPr/>
        </p:nvSpPr>
        <p:spPr>
          <a:xfrm>
            <a:off x="6086412" y="3736975"/>
            <a:ext cx="2263775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7E87AD"/>
                </a:solidFill>
              </a:rPr>
              <a:t>기술적 </a:t>
            </a:r>
            <a:endParaRPr lang="en-US" altLang="ko-KR" sz="4000" dirty="0">
              <a:solidFill>
                <a:srgbClr val="7E87AD"/>
              </a:solidFill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7E87AD"/>
                </a:solidFill>
              </a:rPr>
              <a:t>도전</a:t>
            </a:r>
            <a:endParaRPr lang="ko-KR" sz="36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34066B69-492A-8662-B75C-7BD90D516E55}"/>
              </a:ext>
            </a:extLst>
          </p:cNvPr>
          <p:cNvSpPr txBox="1"/>
          <p:nvPr/>
        </p:nvSpPr>
        <p:spPr>
          <a:xfrm>
            <a:off x="5098877" y="5983547"/>
            <a:ext cx="4435475" cy="31083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2800" dirty="0">
                <a:solidFill>
                  <a:srgbClr val="7E87AD"/>
                </a:solidFill>
              </a:rPr>
              <a:t>소형 임베디드 보드를 활용하여 딥러닝 기반의 실시간 객체 추적 시스템을 구현</a:t>
            </a:r>
            <a:r>
              <a:rPr lang="en-US" altLang="ko-KR" sz="2800" dirty="0">
                <a:solidFill>
                  <a:srgbClr val="7E87AD"/>
                </a:solidFill>
              </a:rPr>
              <a:t>. </a:t>
            </a:r>
            <a:r>
              <a:rPr lang="ko-KR" altLang="en-US" sz="2800" dirty="0">
                <a:solidFill>
                  <a:srgbClr val="7E87AD"/>
                </a:solidFill>
              </a:rPr>
              <a:t>저비용</a:t>
            </a:r>
            <a:r>
              <a:rPr lang="en-US" altLang="ko-KR" sz="2800" dirty="0">
                <a:solidFill>
                  <a:srgbClr val="7E87AD"/>
                </a:solidFill>
              </a:rPr>
              <a:t>, </a:t>
            </a:r>
            <a:r>
              <a:rPr lang="ko-KR" altLang="en-US" sz="2800" dirty="0">
                <a:solidFill>
                  <a:srgbClr val="7E87AD"/>
                </a:solidFill>
              </a:rPr>
              <a:t>고효율의 </a:t>
            </a:r>
            <a:r>
              <a:rPr lang="en-US" altLang="ko-KR" sz="2800" dirty="0">
                <a:solidFill>
                  <a:srgbClr val="7E87AD"/>
                </a:solidFill>
              </a:rPr>
              <a:t>IoT </a:t>
            </a:r>
            <a:r>
              <a:rPr lang="ko-KR" altLang="en-US" sz="2800" dirty="0">
                <a:solidFill>
                  <a:srgbClr val="7E87AD"/>
                </a:solidFill>
              </a:rPr>
              <a:t>및 </a:t>
            </a:r>
            <a:r>
              <a:rPr lang="en-US" altLang="ko-KR" sz="2800" dirty="0">
                <a:solidFill>
                  <a:srgbClr val="7E87AD"/>
                </a:solidFill>
              </a:rPr>
              <a:t>AI </a:t>
            </a:r>
            <a:r>
              <a:rPr lang="ko-KR" altLang="en-US" sz="2800" dirty="0">
                <a:solidFill>
                  <a:srgbClr val="7E87AD"/>
                </a:solidFill>
              </a:rPr>
              <a:t>융합 기술 개발의 가능성을 보여주는 사례</a:t>
            </a:r>
            <a:endParaRPr lang="ko-KR" sz="28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pic>
        <p:nvPicPr>
          <p:cNvPr id="44" name="Picture 35">
            <a:extLst>
              <a:ext uri="{FF2B5EF4-FFF2-40B4-BE49-F238E27FC236}">
                <a16:creationId xmlns:a16="http://schemas.microsoft.com/office/drawing/2014/main" id="{28D10E59-8893-49D0-6839-A4C9AB955B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5099" y="5864226"/>
            <a:ext cx="2946400" cy="12700"/>
          </a:xfrm>
          <a:prstGeom prst="rect">
            <a:avLst/>
          </a:prstGeom>
        </p:spPr>
      </p:pic>
      <p:pic>
        <p:nvPicPr>
          <p:cNvPr id="45" name="Picture 24">
            <a:extLst>
              <a:ext uri="{FF2B5EF4-FFF2-40B4-BE49-F238E27FC236}">
                <a16:creationId xmlns:a16="http://schemas.microsoft.com/office/drawing/2014/main" id="{4B5713AA-400A-A3E7-66E5-39328E7E1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526" y="3240347"/>
            <a:ext cx="4816649" cy="6081453"/>
          </a:xfrm>
          <a:prstGeom prst="rect">
            <a:avLst/>
          </a:prstGeom>
        </p:spPr>
      </p:pic>
      <p:pic>
        <p:nvPicPr>
          <p:cNvPr id="46" name="Picture 27">
            <a:extLst>
              <a:ext uri="{FF2B5EF4-FFF2-40B4-BE49-F238E27FC236}">
                <a16:creationId xmlns:a16="http://schemas.microsoft.com/office/drawing/2014/main" id="{878B61DA-F085-8451-C8DA-5848129BFBC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11012626" y="3432175"/>
            <a:ext cx="2425650" cy="2425650"/>
          </a:xfrm>
          <a:prstGeom prst="rect">
            <a:avLst/>
          </a:prstGeom>
        </p:spPr>
      </p:pic>
      <p:sp>
        <p:nvSpPr>
          <p:cNvPr id="47" name="TextBox 31">
            <a:extLst>
              <a:ext uri="{FF2B5EF4-FFF2-40B4-BE49-F238E27FC236}">
                <a16:creationId xmlns:a16="http://schemas.microsoft.com/office/drawing/2014/main" id="{060C7F45-B136-4881-9F3B-7FF5F3E5BA60}"/>
              </a:ext>
            </a:extLst>
          </p:cNvPr>
          <p:cNvSpPr txBox="1"/>
          <p:nvPr/>
        </p:nvSpPr>
        <p:spPr>
          <a:xfrm>
            <a:off x="11093563" y="3736975"/>
            <a:ext cx="2263775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7E87AD"/>
                </a:solidFill>
              </a:rPr>
              <a:t>산업적</a:t>
            </a:r>
            <a:endParaRPr lang="en-US" altLang="ko-KR" sz="4000" dirty="0">
              <a:solidFill>
                <a:srgbClr val="7E87AD"/>
              </a:solidFill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7E87AD"/>
                </a:solidFill>
                <a:latin typeface="+mn-ea"/>
              </a:rPr>
              <a:t>응용</a:t>
            </a:r>
            <a:endParaRPr lang="ko-KR" sz="36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17A53F40-0AB5-BF1A-6CFF-1E45F8BC5459}"/>
              </a:ext>
            </a:extLst>
          </p:cNvPr>
          <p:cNvSpPr txBox="1"/>
          <p:nvPr/>
        </p:nvSpPr>
        <p:spPr>
          <a:xfrm>
            <a:off x="10106028" y="5983547"/>
            <a:ext cx="4435475" cy="31083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2800" dirty="0">
                <a:solidFill>
                  <a:srgbClr val="7E87AD"/>
                </a:solidFill>
              </a:rPr>
              <a:t>다양한 비행체를 실시간으로 추적하는 기술을 바탕으로 보안</a:t>
            </a:r>
            <a:r>
              <a:rPr lang="en-US" altLang="ko-KR" sz="2800" dirty="0">
                <a:solidFill>
                  <a:srgbClr val="7E87AD"/>
                </a:solidFill>
              </a:rPr>
              <a:t>, </a:t>
            </a:r>
            <a:r>
              <a:rPr lang="ko-KR" altLang="en-US" sz="2800" dirty="0">
                <a:solidFill>
                  <a:srgbClr val="7E87AD"/>
                </a:solidFill>
              </a:rPr>
              <a:t>물류</a:t>
            </a:r>
            <a:r>
              <a:rPr lang="en-US" altLang="ko-KR" sz="2800" dirty="0">
                <a:solidFill>
                  <a:srgbClr val="7E87AD"/>
                </a:solidFill>
              </a:rPr>
              <a:t>, </a:t>
            </a:r>
            <a:r>
              <a:rPr lang="ko-KR" altLang="en-US" sz="2800" dirty="0">
                <a:solidFill>
                  <a:srgbClr val="7E87AD"/>
                </a:solidFill>
              </a:rPr>
              <a:t>탐사</a:t>
            </a:r>
            <a:r>
              <a:rPr lang="en-US" altLang="ko-KR" sz="2800" dirty="0">
                <a:solidFill>
                  <a:srgbClr val="7E87AD"/>
                </a:solidFill>
              </a:rPr>
              <a:t>, </a:t>
            </a:r>
            <a:r>
              <a:rPr lang="ko-KR" altLang="en-US" sz="2800" dirty="0">
                <a:solidFill>
                  <a:srgbClr val="7E87AD"/>
                </a:solidFill>
              </a:rPr>
              <a:t>환경 모니터링 등 다양한 분야에서의 실질적인 활용 가능성 제시</a:t>
            </a:r>
            <a:endParaRPr lang="ko-KR" sz="28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pic>
        <p:nvPicPr>
          <p:cNvPr id="49" name="Picture 35">
            <a:extLst>
              <a:ext uri="{FF2B5EF4-FFF2-40B4-BE49-F238E27FC236}">
                <a16:creationId xmlns:a16="http://schemas.microsoft.com/office/drawing/2014/main" id="{589427D1-E90E-4F22-00C2-E9F75E8022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52250" y="5864226"/>
            <a:ext cx="2946400" cy="12700"/>
          </a:xfrm>
          <a:prstGeom prst="rect">
            <a:avLst/>
          </a:prstGeom>
        </p:spPr>
      </p:pic>
      <p:sp>
        <p:nvSpPr>
          <p:cNvPr id="50" name="TextBox 28">
            <a:extLst>
              <a:ext uri="{FF2B5EF4-FFF2-40B4-BE49-F238E27FC236}">
                <a16:creationId xmlns:a16="http://schemas.microsoft.com/office/drawing/2014/main" id="{6811CA15-6009-A1C7-4D81-0291D9B5A1C2}"/>
              </a:ext>
            </a:extLst>
          </p:cNvPr>
          <p:cNvSpPr txBox="1"/>
          <p:nvPr/>
        </p:nvSpPr>
        <p:spPr>
          <a:xfrm>
            <a:off x="12109362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의의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2C3D4-148E-DD4D-E544-0204DF81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F42D4E-D580-1566-A311-F6D6BB26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CE45EFD-5FC3-EA20-F979-FA9B9207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6D7922D-348C-D6C7-3A81-46AC42FA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F1BBDAE-192E-DB24-D536-95DFFAFC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5718D57-B2E1-9C4F-747D-414822394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6177D7-5ED9-FEFD-E35A-E424352D9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7607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E243DDE-252C-08C4-55A9-2300B47ADD18}"/>
              </a:ext>
            </a:extLst>
          </p:cNvPr>
          <p:cNvSpPr txBox="1"/>
          <p:nvPr/>
        </p:nvSpPr>
        <p:spPr>
          <a:xfrm>
            <a:off x="1003300" y="77978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Lv.7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CE1D297-5F22-BEB7-5D8F-0A36344A41D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B49E74F-4D36-B818-F9A4-4130B5CA3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E255F22-F3DF-96ED-2317-3697B783B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2F7F479-0DF0-A64F-257F-8CD432D88FDD}"/>
              </a:ext>
            </a:extLst>
          </p:cNvPr>
          <p:cNvSpPr txBox="1"/>
          <p:nvPr/>
        </p:nvSpPr>
        <p:spPr>
          <a:xfrm>
            <a:off x="2514600" y="1447800"/>
            <a:ext cx="9918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>
                <a:solidFill>
                  <a:srgbClr val="747EA7"/>
                </a:solidFill>
                <a:latin typeface="+mn-ea"/>
              </a:rPr>
              <a:t>프로젝트 의의와 최종성과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C322058-2C86-CEB1-A374-7A141DB8244C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45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3765B62-9D48-52AF-3618-D98A430FB9CD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5320BCB-296A-8561-6D11-9684167A21FA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2C9B83B-132F-9DB0-8708-CAAB8071770F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544ECEC-FBCC-85B0-FFC1-A5D21E034A6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84FBF6A-8EA8-2B6C-4882-2BD848037379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7397794-1854-A52B-83AC-8FDA714AFF3E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pic>
        <p:nvPicPr>
          <p:cNvPr id="13" name="Picture 24">
            <a:extLst>
              <a:ext uri="{FF2B5EF4-FFF2-40B4-BE49-F238E27FC236}">
                <a16:creationId xmlns:a16="http://schemas.microsoft.com/office/drawing/2014/main" id="{84D484C7-1006-C427-AB75-936A4DAAB2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375" y="3240347"/>
            <a:ext cx="4816649" cy="6081453"/>
          </a:xfrm>
          <a:prstGeom prst="rect">
            <a:avLst/>
          </a:prstGeom>
        </p:spPr>
      </p:pic>
      <p:pic>
        <p:nvPicPr>
          <p:cNvPr id="16" name="Picture 27">
            <a:extLst>
              <a:ext uri="{FF2B5EF4-FFF2-40B4-BE49-F238E27FC236}">
                <a16:creationId xmlns:a16="http://schemas.microsoft.com/office/drawing/2014/main" id="{F83C76D6-1C30-D8E3-198F-96D763F2937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6005475" y="3432175"/>
            <a:ext cx="2425650" cy="2425650"/>
          </a:xfrm>
          <a:prstGeom prst="rect">
            <a:avLst/>
          </a:prstGeom>
        </p:spPr>
      </p:pic>
      <p:sp>
        <p:nvSpPr>
          <p:cNvPr id="26" name="TextBox 31">
            <a:extLst>
              <a:ext uri="{FF2B5EF4-FFF2-40B4-BE49-F238E27FC236}">
                <a16:creationId xmlns:a16="http://schemas.microsoft.com/office/drawing/2014/main" id="{0AE83471-F9C1-6961-3A87-A3FC4111C477}"/>
              </a:ext>
            </a:extLst>
          </p:cNvPr>
          <p:cNvSpPr txBox="1"/>
          <p:nvPr/>
        </p:nvSpPr>
        <p:spPr>
          <a:xfrm>
            <a:off x="6086412" y="3736975"/>
            <a:ext cx="2263775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7E87AD"/>
                </a:solidFill>
              </a:rPr>
              <a:t>객체추적</a:t>
            </a:r>
            <a:endParaRPr lang="en-US" altLang="ko-KR" sz="4000" dirty="0">
              <a:solidFill>
                <a:srgbClr val="7E87AD"/>
              </a:solidFill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7E87AD"/>
                </a:solidFill>
                <a:latin typeface="+mn-ea"/>
              </a:rPr>
              <a:t>시스템</a:t>
            </a:r>
            <a:endParaRPr lang="ko-KR" sz="36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4C1C2597-D7B6-FA4E-CFC6-7AAD43908536}"/>
              </a:ext>
            </a:extLst>
          </p:cNvPr>
          <p:cNvSpPr txBox="1"/>
          <p:nvPr/>
        </p:nvSpPr>
        <p:spPr>
          <a:xfrm>
            <a:off x="5098877" y="5983547"/>
            <a:ext cx="4435475" cy="31083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드론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, 무인기, 투척 물체 등 다양한 비행체를 정확하게 식별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추적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가능한 객체 추적 장치 개발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4" name="Picture 35">
            <a:extLst>
              <a:ext uri="{FF2B5EF4-FFF2-40B4-BE49-F238E27FC236}">
                <a16:creationId xmlns:a16="http://schemas.microsoft.com/office/drawing/2014/main" id="{DDE3A620-1909-171A-9735-6806A09864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5099" y="5864226"/>
            <a:ext cx="2946400" cy="12700"/>
          </a:xfrm>
          <a:prstGeom prst="rect">
            <a:avLst/>
          </a:prstGeom>
        </p:spPr>
      </p:pic>
      <p:pic>
        <p:nvPicPr>
          <p:cNvPr id="45" name="Picture 24">
            <a:extLst>
              <a:ext uri="{FF2B5EF4-FFF2-40B4-BE49-F238E27FC236}">
                <a16:creationId xmlns:a16="http://schemas.microsoft.com/office/drawing/2014/main" id="{8A860775-4AF3-5067-28CE-2E556A8B54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526" y="3240347"/>
            <a:ext cx="4816649" cy="6081453"/>
          </a:xfrm>
          <a:prstGeom prst="rect">
            <a:avLst/>
          </a:prstGeom>
        </p:spPr>
      </p:pic>
      <p:pic>
        <p:nvPicPr>
          <p:cNvPr id="46" name="Picture 27">
            <a:extLst>
              <a:ext uri="{FF2B5EF4-FFF2-40B4-BE49-F238E27FC236}">
                <a16:creationId xmlns:a16="http://schemas.microsoft.com/office/drawing/2014/main" id="{8EE2D1FA-5519-A6A7-45C2-E33A9004FC5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11012626" y="3432175"/>
            <a:ext cx="2425650" cy="2425650"/>
          </a:xfrm>
          <a:prstGeom prst="rect">
            <a:avLst/>
          </a:prstGeom>
        </p:spPr>
      </p:pic>
      <p:sp>
        <p:nvSpPr>
          <p:cNvPr id="47" name="TextBox 31">
            <a:extLst>
              <a:ext uri="{FF2B5EF4-FFF2-40B4-BE49-F238E27FC236}">
                <a16:creationId xmlns:a16="http://schemas.microsoft.com/office/drawing/2014/main" id="{ACB05EF1-3E59-CCF2-3E98-261F55BD0BC8}"/>
              </a:ext>
            </a:extLst>
          </p:cNvPr>
          <p:cNvSpPr txBox="1"/>
          <p:nvPr/>
        </p:nvSpPr>
        <p:spPr>
          <a:xfrm>
            <a:off x="11093563" y="3736975"/>
            <a:ext cx="2263775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7E87AD"/>
                </a:solidFill>
                <a:latin typeface="+mn-ea"/>
              </a:rPr>
              <a:t>소형화</a:t>
            </a:r>
            <a:endParaRPr lang="ko-KR" sz="36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F41ED7CD-0713-F786-4597-B9320F49E119}"/>
              </a:ext>
            </a:extLst>
          </p:cNvPr>
          <p:cNvSpPr txBox="1"/>
          <p:nvPr/>
        </p:nvSpPr>
        <p:spPr>
          <a:xfrm>
            <a:off x="10106028" y="5983547"/>
            <a:ext cx="4435475" cy="31083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하드웨어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에서의 성능제약을 해결하는데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최적화된 소프트웨어를 결합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해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소형화된 형태의 저비용 솔루션을 구현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다양한 임베디드 환경에 적용 가능한 경량 시스템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제작 </a:t>
            </a:r>
          </a:p>
        </p:txBody>
      </p:sp>
      <p:pic>
        <p:nvPicPr>
          <p:cNvPr id="49" name="Picture 35">
            <a:extLst>
              <a:ext uri="{FF2B5EF4-FFF2-40B4-BE49-F238E27FC236}">
                <a16:creationId xmlns:a16="http://schemas.microsoft.com/office/drawing/2014/main" id="{295615BE-1205-AFFA-17A0-D1BA33C161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52250" y="5864226"/>
            <a:ext cx="2946400" cy="12700"/>
          </a:xfrm>
          <a:prstGeom prst="rect">
            <a:avLst/>
          </a:prstGeom>
        </p:spPr>
      </p:pic>
      <p:sp>
        <p:nvSpPr>
          <p:cNvPr id="50" name="TextBox 28">
            <a:extLst>
              <a:ext uri="{FF2B5EF4-FFF2-40B4-BE49-F238E27FC236}">
                <a16:creationId xmlns:a16="http://schemas.microsoft.com/office/drawing/2014/main" id="{750EA9F5-CDCB-F58B-DC60-7DCDD92942C1}"/>
              </a:ext>
            </a:extLst>
          </p:cNvPr>
          <p:cNvSpPr txBox="1"/>
          <p:nvPr/>
        </p:nvSpPr>
        <p:spPr>
          <a:xfrm>
            <a:off x="12109362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최종성과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5458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67E6B-3F51-3656-7D63-7358DDAC1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221A2D-936E-82FD-1329-5248031C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7FF1E8-5C26-1A19-C11B-DAED892E0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40DD78-1886-2B26-6C57-3D8E2DD1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D1BB58-749C-C05A-C495-CB131E5C0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1EAF9E6-A6A9-6840-DD23-E8E514DAF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53283D8-76F8-2EBD-99CE-B3944CCE2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7607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45CE974-CCA7-90E3-0DC8-3548A31282CC}"/>
              </a:ext>
            </a:extLst>
          </p:cNvPr>
          <p:cNvSpPr txBox="1"/>
          <p:nvPr/>
        </p:nvSpPr>
        <p:spPr>
          <a:xfrm>
            <a:off x="1003300" y="77978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Lv.7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03C0C0A-1111-00B2-C392-933EB003E21B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71A5A2D-BB76-AFBB-BD2C-D0177A060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C4EF4AE-EC19-8B09-450A-E4F1E266B2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982CF95-7341-9B56-03CA-79C699AC3B51}"/>
              </a:ext>
            </a:extLst>
          </p:cNvPr>
          <p:cNvSpPr txBox="1"/>
          <p:nvPr/>
        </p:nvSpPr>
        <p:spPr>
          <a:xfrm>
            <a:off x="2514600" y="1447800"/>
            <a:ext cx="9918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spc="-300" dirty="0">
                <a:solidFill>
                  <a:srgbClr val="747EA7"/>
                </a:solidFill>
                <a:latin typeface="+mn-ea"/>
              </a:rPr>
              <a:t>이미지 </a:t>
            </a: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출처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F5049EF-CC1A-4514-6040-D6DAF47A7EC8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9F70161-D22B-955C-5B8B-E63897AC06D7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5041CBF-644B-F88B-A7AB-B08450F51EE0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B38860B-25F7-FED2-7A4E-B00FAA5B3B6D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70EB7DC-F6F5-4B7F-C937-E847997B82C7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5A011D6-4296-E610-0386-BE9685D496B3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7637F3C9-1C9D-79B2-C48C-346D5EBFF472}"/>
              </a:ext>
            </a:extLst>
          </p:cNvPr>
          <p:cNvSpPr txBox="1"/>
          <p:nvPr/>
        </p:nvSpPr>
        <p:spPr>
          <a:xfrm>
            <a:off x="2514600" y="4876800"/>
            <a:ext cx="14668500" cy="4286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latin typeface="+mn-ea"/>
                <a:hlinkClick r:id="rId9"/>
              </a:rPr>
              <a:t>https://images.app.goo.gl/tnsehWV82H9Hn5rd7</a:t>
            </a:r>
            <a:endParaRPr lang="en-US" altLang="ko-KR" sz="2400" b="0" i="0" u="none" strike="noStrike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latin typeface="+mn-ea"/>
                <a:hlinkClick r:id="rId10"/>
              </a:rPr>
              <a:t>https://ko.wikipedia.org/wiki/%EB%9D%BC%EC%A6%88%EB%B2%A0%EB%A6%AC_%ED%8C%8C%EC%9D%B4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latin typeface="+mn-ea"/>
                <a:hlinkClick r:id="rId11"/>
              </a:rPr>
              <a:t>https://emanual.robotis.com/docs/kr/dxl/ax/ax-12a/</a:t>
            </a:r>
            <a:endParaRPr lang="en-US" altLang="ko-KR" sz="2400" b="0" i="0" u="none" strike="noStrike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latin typeface="+mn-ea"/>
                <a:hlinkClick r:id="rId12"/>
              </a:rPr>
              <a:t>https://emanual.robotis.com/docs/en/parts/interface/u2d2_power_hub/</a:t>
            </a:r>
            <a:endParaRPr lang="en-US" altLang="ko-KR" sz="2400" b="0" i="0" u="none" strike="noStrike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latin typeface="+mn-ea"/>
                <a:hlinkClick r:id="rId13"/>
              </a:rPr>
              <a:t>https://images.app.goo.gl/JBo7uvinEHbWSTMJ7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latin typeface="+mn-ea"/>
                <a:hlinkClick r:id="rId14"/>
              </a:rPr>
              <a:t>https://images.app.goo.gl/xYRK57W93vdFHFDx8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dirty="0">
                <a:latin typeface="+mn-ea"/>
                <a:hlinkClick r:id="rId15"/>
              </a:rPr>
              <a:t>YOLO </a:t>
            </a:r>
            <a:r>
              <a:rPr lang="ko-KR" altLang="en-US" sz="2400" dirty="0">
                <a:latin typeface="+mn-ea"/>
                <a:hlinkClick r:id="rId15"/>
              </a:rPr>
              <a:t>이미지 라벨링을 위한 </a:t>
            </a:r>
            <a:r>
              <a:rPr lang="en-US" altLang="ko-KR" sz="2400" dirty="0" err="1">
                <a:latin typeface="+mn-ea"/>
                <a:hlinkClick r:id="rId15"/>
              </a:rPr>
              <a:t>labelImg</a:t>
            </a:r>
            <a:r>
              <a:rPr lang="en-US" altLang="ko-KR" sz="2400" dirty="0">
                <a:latin typeface="+mn-ea"/>
                <a:hlinkClick r:id="rId15"/>
              </a:rPr>
              <a:t> </a:t>
            </a:r>
            <a:r>
              <a:rPr lang="ko-KR" altLang="en-US" sz="2400" dirty="0">
                <a:latin typeface="+mn-ea"/>
                <a:hlinkClick r:id="rId15"/>
              </a:rPr>
              <a:t>사용법</a:t>
            </a:r>
            <a:endParaRPr lang="en-US" altLang="ko-KR" sz="24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latin typeface="+mn-ea"/>
                <a:hlinkClick r:id="rId16"/>
              </a:rPr>
              <a:t>https://velog.io/@addps5012/%EB%9D%BC%EC%A6%88%EB%B2%A0%EB%A6%AC%ED%8C%8C%EC%9D%B4-V2-%EC%B9%B4%EB%A9%94%EB%9D%BC-%EC%97%B0%EA%B2%B0%ED%95%98%EA%B8%B0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latin typeface="+mn-ea"/>
                <a:hlinkClick r:id="rId17"/>
              </a:rPr>
              <a:t>https://www.instructables.com/How-to-drive-Dynamixel-AX-12A-servos-with-a-Raspbe/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latin typeface="+mn-ea"/>
                <a:hlinkClick r:id="rId18"/>
              </a:rPr>
              <a:t>https://www.oppedijk.com/robotics/control-dynamixel-with-raspberrypi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spc="-100" dirty="0">
                <a:latin typeface="+mn-ea"/>
              </a:rPr>
              <a:t>색조현상 </a:t>
            </a:r>
            <a:r>
              <a:rPr lang="en-US" altLang="ko-KR" sz="2400" spc="-100" dirty="0">
                <a:latin typeface="+mn-ea"/>
              </a:rPr>
              <a:t>- </a:t>
            </a:r>
            <a:r>
              <a:rPr lang="en-US" altLang="ko-KR" sz="2400" dirty="0">
                <a:latin typeface="+mn-ea"/>
                <a:hlinkClick r:id="rId19"/>
              </a:rPr>
              <a:t>ISP </a:t>
            </a:r>
            <a:r>
              <a:rPr lang="ko-KR" altLang="en-US" sz="2400" dirty="0">
                <a:latin typeface="+mn-ea"/>
                <a:hlinkClick r:id="rId19"/>
              </a:rPr>
              <a:t>튜닝으로 레드 </a:t>
            </a:r>
            <a:r>
              <a:rPr lang="ko-KR" altLang="en-US" sz="2400" dirty="0" err="1">
                <a:latin typeface="+mn-ea"/>
                <a:hlinkClick r:id="rId19"/>
              </a:rPr>
              <a:t>틴트</a:t>
            </a:r>
            <a:r>
              <a:rPr lang="ko-KR" altLang="en-US" sz="2400" dirty="0">
                <a:latin typeface="+mn-ea"/>
                <a:hlinkClick r:id="rId19"/>
              </a:rPr>
              <a:t> 수정 </a:t>
            </a:r>
            <a:r>
              <a:rPr lang="en-US" altLang="ko-KR" sz="2400" dirty="0">
                <a:latin typeface="+mn-ea"/>
                <a:hlinkClick r:id="rId19"/>
              </a:rPr>
              <a:t>- </a:t>
            </a:r>
            <a:r>
              <a:rPr lang="en-US" altLang="ko-KR" sz="2400" dirty="0" err="1">
                <a:latin typeface="+mn-ea"/>
                <a:hlinkClick r:id="rId19"/>
              </a:rPr>
              <a:t>Arducam</a:t>
            </a:r>
            <a:r>
              <a:rPr lang="en-US" altLang="ko-KR" sz="2400" dirty="0">
                <a:latin typeface="+mn-ea"/>
                <a:hlinkClick r:id="rId19"/>
              </a:rPr>
              <a:t> Wiki</a:t>
            </a:r>
            <a:endParaRPr lang="en-US" altLang="ko-KR" sz="24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b="0" i="0" dirty="0" err="1">
                <a:effectLst/>
                <a:latin typeface="+mn-ea"/>
              </a:rPr>
              <a:t>virtualenv</a:t>
            </a:r>
            <a:r>
              <a:rPr lang="en-US" altLang="ko-KR" sz="2400" b="0" i="0" dirty="0">
                <a:effectLst/>
                <a:latin typeface="+mn-ea"/>
              </a:rPr>
              <a:t> - </a:t>
            </a:r>
            <a:r>
              <a:rPr lang="en-US" altLang="ko-KR" sz="2400" spc="-100" dirty="0">
                <a:latin typeface="+mn-ea"/>
                <a:hlinkClick r:id="rId20"/>
              </a:rPr>
              <a:t>https://python-guide-kr.readthedocs.io/ko/latest/dev/virtualenvs.html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944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3032" y="3359150"/>
            <a:ext cx="2260600" cy="2184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928122" y="5699534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-100" dirty="0">
                <a:solidFill>
                  <a:srgbClr val="747EA7"/>
                </a:solidFill>
                <a:latin typeface="+mn-ea"/>
              </a:rPr>
              <a:t>YOLOv11n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732" y="3359150"/>
            <a:ext cx="2260600" cy="2184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550332" y="5695950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하드웨어 구성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322" y="6409915"/>
            <a:ext cx="2260600" cy="2184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9928122" y="8746715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제어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3032" y="6407150"/>
            <a:ext cx="2260600" cy="2184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563032" y="8743950"/>
            <a:ext cx="2171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데이터 </a:t>
            </a:r>
            <a:r>
              <a:rPr lang="ko-KR" altLang="en-US" sz="2400" spc="-100" dirty="0" err="1">
                <a:solidFill>
                  <a:srgbClr val="747EA7"/>
                </a:solidFill>
                <a:latin typeface="+mn-ea"/>
              </a:rPr>
              <a:t>전처리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44" name="그래픽 43" descr="데이터베이스 단색으로 채워진">
            <a:extLst>
              <a:ext uri="{FF2B5EF4-FFF2-40B4-BE49-F238E27FC236}">
                <a16:creationId xmlns:a16="http://schemas.microsoft.com/office/drawing/2014/main" id="{55FCF4F7-4ECE-7695-F4F0-030611B732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23422" y="7010400"/>
            <a:ext cx="914400" cy="914400"/>
          </a:xfrm>
          <a:prstGeom prst="rect">
            <a:avLst/>
          </a:prstGeom>
        </p:spPr>
      </p:pic>
      <p:pic>
        <p:nvPicPr>
          <p:cNvPr id="46" name="그래픽 45" descr="폴더 검색 윤곽선">
            <a:extLst>
              <a:ext uri="{FF2B5EF4-FFF2-40B4-BE49-F238E27FC236}">
                <a16:creationId xmlns:a16="http://schemas.microsoft.com/office/drawing/2014/main" id="{DED42A5B-89A2-246D-654B-1155E11F73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6132" y="7010400"/>
            <a:ext cx="914400" cy="914400"/>
          </a:xfrm>
          <a:prstGeom prst="rect">
            <a:avLst/>
          </a:prstGeom>
        </p:spPr>
      </p:pic>
      <p:pic>
        <p:nvPicPr>
          <p:cNvPr id="48" name="그래픽 47" descr="쿼드콥터 윤곽선">
            <a:extLst>
              <a:ext uri="{FF2B5EF4-FFF2-40B4-BE49-F238E27FC236}">
                <a16:creationId xmlns:a16="http://schemas.microsoft.com/office/drawing/2014/main" id="{EAD371E0-63A1-9BD1-0A0D-82A36A0BC1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25880" y="3952465"/>
            <a:ext cx="914400" cy="914400"/>
          </a:xfrm>
          <a:prstGeom prst="rect">
            <a:avLst/>
          </a:prstGeom>
        </p:spPr>
      </p:pic>
      <p:pic>
        <p:nvPicPr>
          <p:cNvPr id="50" name="그래픽 49" descr="프로세서 윤곽선">
            <a:extLst>
              <a:ext uri="{FF2B5EF4-FFF2-40B4-BE49-F238E27FC236}">
                <a16:creationId xmlns:a16="http://schemas.microsoft.com/office/drawing/2014/main" id="{F50E127F-C690-7215-4E85-D473ED95D3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36132" y="402405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8496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86868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Lv.8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70400" y="2552700"/>
            <a:ext cx="99822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100" b="0" i="0" u="none" strike="noStrike" spc="-300" dirty="0">
                <a:solidFill>
                  <a:srgbClr val="747EA7"/>
                </a:solidFill>
                <a:latin typeface="+mn-ea"/>
              </a:rPr>
              <a:t>Q&amp;A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200" y="4457700"/>
            <a:ext cx="9486900" cy="4483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200" y="4457700"/>
            <a:ext cx="9486900" cy="622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95200" y="4610100"/>
            <a:ext cx="1435100" cy="330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422900" y="5461000"/>
            <a:ext cx="80518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b="0" i="0" u="none" strike="noStrike" spc="-100" dirty="0">
                <a:solidFill>
                  <a:srgbClr val="747EA7"/>
                </a:solidFill>
                <a:latin typeface="+mn-ea"/>
              </a:rPr>
              <a:t>감사합니다</a:t>
            </a:r>
            <a:r>
              <a:rPr lang="en-US" altLang="ko-KR" sz="3500" b="0" i="0" u="none" strike="noStrike" spc="-100" dirty="0">
                <a:solidFill>
                  <a:srgbClr val="747EA7"/>
                </a:solidFill>
                <a:latin typeface="+mn-ea"/>
              </a:rPr>
              <a:t>.</a:t>
            </a:r>
            <a:endParaRPr lang="en-US" sz="35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39CCA-879F-2E5D-3CEC-E8AE9ED4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FD864B-1A75-9D86-855A-C045B861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FF72805-FDC2-77CA-D3A3-62741E212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5E2BA5-D906-197F-8991-FA5C1697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920B2AC-3E4A-EEC2-CD03-34ED4ABCA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05A9161-832D-15A7-88AD-4079B303D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B6E44B-9A49-7068-735E-F1AB9447A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F797E95-1232-24A9-E0B5-B1B546FC71FA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A3BD1CC-80A2-4171-EC54-3057DB436225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7A38F9D-883C-1C3C-EFCE-386B82E6088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295E510-A491-CF4C-DF57-6ABC40640ED4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71494B3-02B0-3D22-44DF-5AA456ABB734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0C73AE5-3D48-975A-4445-5E5E3BF89AEA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3992F09-113A-7268-8D9A-353873FD3CA9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01E6776-48A2-67D3-83EB-6FEB4E1C4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AC70ABE-9D5A-81BB-0B57-31C920D4A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043FCBF-2CF9-AEDD-AF9A-B8BD5C8BEB19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46343D7-85DB-2E45-E8FB-8A25D3C42BF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9BC35E48-028A-29D3-E0F0-6E2721A37ECC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04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374335F-C458-FCB9-8324-C7F8D7BB40BC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2050" name="Picture 2" descr="라즈베리 파이 - 위키백과, 우리 모두의 백과사전">
            <a:extLst>
              <a:ext uri="{FF2B5EF4-FFF2-40B4-BE49-F238E27FC236}">
                <a16:creationId xmlns:a16="http://schemas.microsoft.com/office/drawing/2014/main" id="{37A67AA3-9195-6434-64C0-DA08BB17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090" y="3894976"/>
            <a:ext cx="5593170" cy="41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ducam NOIR 8MP Sony IMX219 Camera CS Lens 2718 Raspberry Pi (B0153)">
            <a:extLst>
              <a:ext uri="{FF2B5EF4-FFF2-40B4-BE49-F238E27FC236}">
                <a16:creationId xmlns:a16="http://schemas.microsoft.com/office/drawing/2014/main" id="{CEE32034-A7BD-FC1A-B564-6A867F6E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194" y="3253407"/>
            <a:ext cx="3000842" cy="300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2D2">
            <a:extLst>
              <a:ext uri="{FF2B5EF4-FFF2-40B4-BE49-F238E27FC236}">
                <a16:creationId xmlns:a16="http://schemas.microsoft.com/office/drawing/2014/main" id="{3927295C-449F-B2F1-8333-C37029B2F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970" y="3294813"/>
            <a:ext cx="2918030" cy="291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2D2 Power Hub">
            <a:extLst>
              <a:ext uri="{FF2B5EF4-FFF2-40B4-BE49-F238E27FC236}">
                <a16:creationId xmlns:a16="http://schemas.microsoft.com/office/drawing/2014/main" id="{7C2CFF1F-6BEA-8E36-62DB-F48DD350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309" y="6567118"/>
            <a:ext cx="3352643" cy="244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X-12A">
            <a:extLst>
              <a:ext uri="{FF2B5EF4-FFF2-40B4-BE49-F238E27FC236}">
                <a16:creationId xmlns:a16="http://schemas.microsoft.com/office/drawing/2014/main" id="{83D1BA52-14A8-A2D2-ED8D-23EA68B4F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247" y="6495139"/>
            <a:ext cx="2302641" cy="25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32">
            <a:extLst>
              <a:ext uri="{FF2B5EF4-FFF2-40B4-BE49-F238E27FC236}">
                <a16:creationId xmlns:a16="http://schemas.microsoft.com/office/drawing/2014/main" id="{21232357-4AD7-185C-9EE0-A59826740EB2}"/>
              </a:ext>
            </a:extLst>
          </p:cNvPr>
          <p:cNvSpPr txBox="1"/>
          <p:nvPr/>
        </p:nvSpPr>
        <p:spPr>
          <a:xfrm>
            <a:off x="2292350" y="8347766"/>
            <a:ext cx="766250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Raspberry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pi,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IMX 219,  U2D2, 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U2D2 hub, AX12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두개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4D233907-C7FD-E1FD-CD7E-187A674247C1}"/>
              </a:ext>
            </a:extLst>
          </p:cNvPr>
          <p:cNvSpPr txBox="1"/>
          <p:nvPr/>
        </p:nvSpPr>
        <p:spPr>
          <a:xfrm>
            <a:off x="11654401" y="2025035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하드웨어 구성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171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EB4E7-7477-F1A9-4C4D-390068CB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DE21B7-7FB9-50E3-BCE5-4748466E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A831460-57E9-3E1B-2B89-257E4451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7ACD00-5375-8675-D5D4-087D9ED8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4D9C74-E0F4-81EB-EE60-EEC6615FD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4BC4257-3E14-63D4-519B-B6C683D57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A4222E3-3602-49C3-9C17-CC3BF4261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033B32B-3380-DD78-9C4B-E760473D4F12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47A62D6-07D3-8C55-FAD6-6B6B18459533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BBF1DCF-2AE2-36B4-B325-29DE5A808BAB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0D63CDE-66B9-D943-FAC6-EF6A554B72D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B5C1DA-918E-BFCC-D43A-D939F82F7BE7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FD7927E-F000-7F49-23DB-A6F9CB5DD546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2DC6153-69AB-6747-08FA-B642D48DE6D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A5BC3E0F-E3FC-9FB9-62BA-8D5C3189B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833B37B-4154-0415-8485-78F5027C5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7376FA17-212F-9312-C353-8DD11DECBA8A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26ED74AE-ECFC-590E-7B3C-6485376E6C7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40C2684A-3B72-BD8B-7456-6E94B569C30B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05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9A8DCF1-AA60-74EE-1E9D-B271EA162C94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2050" name="Picture 2" descr="라즈베리 파이 - 위키백과, 우리 모두의 백과사전">
            <a:extLst>
              <a:ext uri="{FF2B5EF4-FFF2-40B4-BE49-F238E27FC236}">
                <a16:creationId xmlns:a16="http://schemas.microsoft.com/office/drawing/2014/main" id="{0BC2645E-B52A-A12E-AF9C-C219813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090" y="3314700"/>
            <a:ext cx="5593170" cy="41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32">
            <a:extLst>
              <a:ext uri="{FF2B5EF4-FFF2-40B4-BE49-F238E27FC236}">
                <a16:creationId xmlns:a16="http://schemas.microsoft.com/office/drawing/2014/main" id="{01C9DDB4-3B57-C898-214D-E3252D500DA9}"/>
              </a:ext>
            </a:extLst>
          </p:cNvPr>
          <p:cNvSpPr txBox="1"/>
          <p:nvPr/>
        </p:nvSpPr>
        <p:spPr>
          <a:xfrm>
            <a:off x="3435350" y="7810500"/>
            <a:ext cx="13404850" cy="13627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프로젝트 초반 </a:t>
            </a:r>
            <a:r>
              <a:rPr lang="ko-KR" altLang="en-US" sz="2400" b="0" i="0" dirty="0" err="1">
                <a:solidFill>
                  <a:srgbClr val="7E87AD"/>
                </a:solidFill>
                <a:effectLst/>
                <a:latin typeface="+mn-ea"/>
              </a:rPr>
              <a:t>젯슨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 나노를 이용하여 프로젝트를 진행하고자 하였습니다만 </a:t>
            </a:r>
            <a:r>
              <a:rPr lang="ko-KR" altLang="en-US" sz="2400" b="0" i="0" dirty="0" err="1">
                <a:solidFill>
                  <a:srgbClr val="7E87AD"/>
                </a:solidFill>
                <a:effectLst/>
                <a:latin typeface="+mn-ea"/>
              </a:rPr>
              <a:t>젯슨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 나노의 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Fan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에서 역전류가 발생하여 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short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된 것으로 추정되어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, AS 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보냈습니다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. AS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기간이 길어져 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Raspberry pi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로 대체하여 사용하기로 결정하였습니다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+mn-ea"/>
            </a:endParaRP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166B32D7-8E7D-4FD3-B7D6-7AE4C1E83FC1}"/>
              </a:ext>
            </a:extLst>
          </p:cNvPr>
          <p:cNvSpPr txBox="1"/>
          <p:nvPr/>
        </p:nvSpPr>
        <p:spPr>
          <a:xfrm>
            <a:off x="11654400" y="2025035"/>
            <a:ext cx="49571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Raspberry pi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선택 이유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shape1026">
            <a:extLst>
              <a:ext uri="{FF2B5EF4-FFF2-40B4-BE49-F238E27FC236}">
                <a16:creationId xmlns:a16="http://schemas.microsoft.com/office/drawing/2014/main" id="{E5414EB7-AE6A-489D-EDB5-C464328BB3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01200" y="3493115"/>
            <a:ext cx="6739097" cy="378398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6036820-1D6F-A6EC-9C7B-EE754C0EA255}"/>
              </a:ext>
            </a:extLst>
          </p:cNvPr>
          <p:cNvSpPr/>
          <p:nvPr/>
        </p:nvSpPr>
        <p:spPr>
          <a:xfrm>
            <a:off x="2514600" y="8039100"/>
            <a:ext cx="685800" cy="711199"/>
          </a:xfrm>
          <a:prstGeom prst="rightArrow">
            <a:avLst>
              <a:gd name="adj1" fmla="val 100000"/>
              <a:gd name="adj2" fmla="val 35254"/>
            </a:avLst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1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E5B282-5EB1-7068-9828-5E4873D0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EDA8D7-8464-85E5-07EC-43237DDB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EE9EDEF-DBE8-468D-E56D-08BF33E8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87323D3-2DDA-F34A-868E-CE787B5E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ACD7670-5FE2-2252-BAAD-F5595E7EB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860EB7-E736-9AEC-D26C-BEEC519CD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95E8FF-C43D-CEEC-CB3F-4AABE3066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E07012C-5D36-07EE-B505-DB4A43CED088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E5EFC39-A3C9-3812-F843-37A2B59EE448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B1A0A3D-D64B-1FAB-01FB-65B256727CA7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385D2B2-16BA-6AD2-5168-959EA628B9FE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93D7B14-16B3-7523-BA78-6DF63E8AA7C4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6F28614-8815-15D3-6894-71B0711E886A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2FCA45F-9752-3A2D-29E4-6852961421D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529DBA1F-9FE2-DBAC-2374-A0D37F602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0806BCF-0F48-2411-4453-44E6CCC43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E0C8F7E6-EB01-8736-0A8F-75B51F44C40C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B0FD940-A4AA-FFCB-3591-FA8D0A70D47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72D0D8AD-BB38-B623-EDC2-3B3E8CD5AD47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F8E2B1B-AD16-D411-F35A-B1FF8C22637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34" name="TextBox 32">
            <a:extLst>
              <a:ext uri="{FF2B5EF4-FFF2-40B4-BE49-F238E27FC236}">
                <a16:creationId xmlns:a16="http://schemas.microsoft.com/office/drawing/2014/main" id="{8CDD2DE3-7E56-1C9F-AAA4-584B2E76FF62}"/>
              </a:ext>
            </a:extLst>
          </p:cNvPr>
          <p:cNvSpPr txBox="1"/>
          <p:nvPr/>
        </p:nvSpPr>
        <p:spPr>
          <a:xfrm>
            <a:off x="2995049" y="4037320"/>
            <a:ext cx="6033422" cy="494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E87AD"/>
                </a:solidFill>
              </a:rPr>
              <a:t>이미지나 비디오에서 객체를 실시간으로 인식하고 위치를 파악하는 </a:t>
            </a:r>
            <a:r>
              <a:rPr lang="ko-KR" altLang="en-US" sz="2400" b="1" dirty="0">
                <a:solidFill>
                  <a:srgbClr val="7E87AD"/>
                </a:solidFill>
              </a:rPr>
              <a:t>객체 탐지</a:t>
            </a:r>
            <a:r>
              <a:rPr lang="ko-KR" altLang="en-US" sz="2400" dirty="0">
                <a:solidFill>
                  <a:srgbClr val="7E87AD"/>
                </a:solidFill>
              </a:rPr>
              <a:t> 알고리즘</a:t>
            </a:r>
            <a:endParaRPr lang="en-US" altLang="ko-KR" sz="2400" dirty="0">
              <a:solidFill>
                <a:srgbClr val="7E87AD"/>
              </a:solidFill>
            </a:endParaRPr>
          </a:p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7E87AD"/>
              </a:solidFill>
            </a:endParaRPr>
          </a:p>
          <a:p>
            <a:pPr marL="28575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E87AD"/>
                </a:solidFill>
              </a:rPr>
              <a:t>하나의 신경망을 사용하여 이미지를 한 번에 분석하고</a:t>
            </a:r>
            <a:r>
              <a:rPr lang="en-US" altLang="ko-KR" sz="2400" dirty="0">
                <a:solidFill>
                  <a:srgbClr val="7E87AD"/>
                </a:solidFill>
              </a:rPr>
              <a:t>, </a:t>
            </a:r>
            <a:r>
              <a:rPr lang="ko-KR" altLang="en-US" sz="2400" dirty="0">
                <a:solidFill>
                  <a:srgbClr val="7E87AD"/>
                </a:solidFill>
              </a:rPr>
              <a:t>그 안에 있는 객체들을 인식하는 방식</a:t>
            </a:r>
            <a:endParaRPr lang="en-US" altLang="ko-KR" sz="2400" dirty="0">
              <a:solidFill>
                <a:srgbClr val="7E87AD"/>
              </a:solidFill>
            </a:endParaRPr>
          </a:p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endParaRPr lang="ko-KR" sz="24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pic>
        <p:nvPicPr>
          <p:cNvPr id="44" name="Picture 38">
            <a:extLst>
              <a:ext uri="{FF2B5EF4-FFF2-40B4-BE49-F238E27FC236}">
                <a16:creationId xmlns:a16="http://schemas.microsoft.com/office/drawing/2014/main" id="{4430DE6D-0384-4FDF-B4A7-7E30165F5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7700" y="3720230"/>
            <a:ext cx="4889500" cy="1079500"/>
          </a:xfrm>
          <a:prstGeom prst="rect">
            <a:avLst/>
          </a:prstGeom>
        </p:spPr>
      </p:pic>
      <p:sp>
        <p:nvSpPr>
          <p:cNvPr id="45" name="TextBox 40">
            <a:extLst>
              <a:ext uri="{FF2B5EF4-FFF2-40B4-BE49-F238E27FC236}">
                <a16:creationId xmlns:a16="http://schemas.microsoft.com/office/drawing/2014/main" id="{E5B980C4-46DF-4A3A-8E3B-CF75B4411D21}"/>
              </a:ext>
            </a:extLst>
          </p:cNvPr>
          <p:cNvSpPr txBox="1"/>
          <p:nvPr/>
        </p:nvSpPr>
        <p:spPr>
          <a:xfrm>
            <a:off x="10121900" y="3898030"/>
            <a:ext cx="4076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altLang="ko-KR" sz="1800" b="1" dirty="0"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YOLO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는 이미지를 한 번만 처리하여 객체를 탐지하므로 실시간 처리가 가능</a:t>
            </a:r>
            <a:endParaRPr lang="ko-KR" sz="1900" b="0" i="0" u="none" strike="noStrike" spc="-100" dirty="0">
              <a:solidFill>
                <a:srgbClr val="FCFCFC"/>
              </a:solidFill>
              <a:latin typeface="+mn-ea"/>
            </a:endParaRPr>
          </a:p>
        </p:txBody>
      </p:sp>
      <p:pic>
        <p:nvPicPr>
          <p:cNvPr id="46" name="Picture 41">
            <a:extLst>
              <a:ext uri="{FF2B5EF4-FFF2-40B4-BE49-F238E27FC236}">
                <a16:creationId xmlns:a16="http://schemas.microsoft.com/office/drawing/2014/main" id="{FB677661-4F04-3EB2-D493-F2100E69D8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5300" y="4977530"/>
            <a:ext cx="4889500" cy="1079500"/>
          </a:xfrm>
          <a:prstGeom prst="rect">
            <a:avLst/>
          </a:prstGeom>
        </p:spPr>
      </p:pic>
      <p:sp>
        <p:nvSpPr>
          <p:cNvPr id="47" name="TextBox 42">
            <a:extLst>
              <a:ext uri="{FF2B5EF4-FFF2-40B4-BE49-F238E27FC236}">
                <a16:creationId xmlns:a16="http://schemas.microsoft.com/office/drawing/2014/main" id="{13325803-5910-9609-4B05-EFAB95EDAD3B}"/>
              </a:ext>
            </a:extLst>
          </p:cNvPr>
          <p:cNvSpPr txBox="1"/>
          <p:nvPr/>
        </p:nvSpPr>
        <p:spPr>
          <a:xfrm>
            <a:off x="10934700" y="5180730"/>
            <a:ext cx="3987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일부 버전에서는 초당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45 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프레임 </a:t>
            </a:r>
            <a:endParaRPr lang="en-US" altLang="ko-KR" sz="1800" b="1" dirty="0">
              <a:effectLst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 algn="ctr">
              <a:lnSpc>
                <a:spcPct val="107899"/>
              </a:lnSpc>
            </a:pP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이상을 처리할 수 있다</a:t>
            </a:r>
            <a:endParaRPr lang="ko-KR" sz="19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48" name="Picture 38">
            <a:extLst>
              <a:ext uri="{FF2B5EF4-FFF2-40B4-BE49-F238E27FC236}">
                <a16:creationId xmlns:a16="http://schemas.microsoft.com/office/drawing/2014/main" id="{9B7F1BE9-8149-9D69-8604-5C68EA24CE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2971" y="6230119"/>
            <a:ext cx="4889500" cy="1079500"/>
          </a:xfrm>
          <a:prstGeom prst="rect">
            <a:avLst/>
          </a:prstGeom>
        </p:spPr>
      </p:pic>
      <p:sp>
        <p:nvSpPr>
          <p:cNvPr id="49" name="TextBox 40">
            <a:extLst>
              <a:ext uri="{FF2B5EF4-FFF2-40B4-BE49-F238E27FC236}">
                <a16:creationId xmlns:a16="http://schemas.microsoft.com/office/drawing/2014/main" id="{A0BA2A10-35A2-E9D6-B7CC-74EC4235C217}"/>
              </a:ext>
            </a:extLst>
          </p:cNvPr>
          <p:cNvSpPr txBox="1"/>
          <p:nvPr/>
        </p:nvSpPr>
        <p:spPr>
          <a:xfrm>
            <a:off x="10057171" y="6407919"/>
            <a:ext cx="4076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통해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Faster R-CNN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과 같은 다단계 탐지기보다 간단하고 효율</a:t>
            </a:r>
            <a:r>
              <a:rPr lang="ko-KR" altLang="en-US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적</a:t>
            </a:r>
            <a:endParaRPr lang="ko-KR" sz="1900" b="0" i="0" u="none" strike="noStrike" spc="-100" dirty="0">
              <a:solidFill>
                <a:srgbClr val="FCFCFC"/>
              </a:solidFill>
              <a:latin typeface="+mn-ea"/>
            </a:endParaRPr>
          </a:p>
        </p:txBody>
      </p:sp>
      <p:pic>
        <p:nvPicPr>
          <p:cNvPr id="50" name="Picture 41">
            <a:extLst>
              <a:ext uri="{FF2B5EF4-FFF2-40B4-BE49-F238E27FC236}">
                <a16:creationId xmlns:a16="http://schemas.microsoft.com/office/drawing/2014/main" id="{4D0C7BAB-D1ED-8E7E-C141-CD812CC872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0571" y="7487419"/>
            <a:ext cx="4889500" cy="1079500"/>
          </a:xfrm>
          <a:prstGeom prst="rect">
            <a:avLst/>
          </a:prstGeom>
        </p:spPr>
      </p:pic>
      <p:sp>
        <p:nvSpPr>
          <p:cNvPr id="51" name="TextBox 42">
            <a:extLst>
              <a:ext uri="{FF2B5EF4-FFF2-40B4-BE49-F238E27FC236}">
                <a16:creationId xmlns:a16="http://schemas.microsoft.com/office/drawing/2014/main" id="{2B5B0E55-DE2B-44FC-430B-758D39CAE93B}"/>
              </a:ext>
            </a:extLst>
          </p:cNvPr>
          <p:cNvSpPr txBox="1"/>
          <p:nvPr/>
        </p:nvSpPr>
        <p:spPr>
          <a:xfrm>
            <a:off x="10869971" y="7690619"/>
            <a:ext cx="3987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배경 탐지 오류를 줄이고 전체 이미지 맥락을 학습하여 정확도를 높인다</a:t>
            </a:r>
            <a:endParaRPr lang="ko-KR" sz="19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DD0E8972-C105-A568-176F-014CCA7C648F}"/>
              </a:ext>
            </a:extLst>
          </p:cNvPr>
          <p:cNvSpPr txBox="1"/>
          <p:nvPr/>
        </p:nvSpPr>
        <p:spPr>
          <a:xfrm>
            <a:off x="4366649" y="4085099"/>
            <a:ext cx="2590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spc="-100" dirty="0">
                <a:solidFill>
                  <a:srgbClr val="747EA7"/>
                </a:solidFill>
                <a:latin typeface="+mn-ea"/>
              </a:rPr>
              <a:t>YOLO</a:t>
            </a:r>
            <a:endParaRPr lang="ko-KR" sz="40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984B2646-78F9-A5A3-AFBB-B0C0B7FFC7D5}"/>
              </a:ext>
            </a:extLst>
          </p:cNvPr>
          <p:cNvSpPr txBox="1"/>
          <p:nvPr/>
        </p:nvSpPr>
        <p:spPr>
          <a:xfrm>
            <a:off x="11654401" y="2025035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YOLO</a:t>
            </a:r>
          </a:p>
        </p:txBody>
      </p:sp>
    </p:spTree>
    <p:extLst>
      <p:ext uri="{BB962C8B-B14F-4D97-AF65-F5344CB8AC3E}">
        <p14:creationId xmlns:p14="http://schemas.microsoft.com/office/powerpoint/2010/main" val="45031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37729-8120-BE97-D8BE-4CEC77DB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CD2D54-B9E9-F45F-56E8-9C0F0A1E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9B7956-E195-1B71-5A70-5862918EB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936AB1-1069-113A-AC28-FFF3915B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21615C-0EFA-76B1-07EA-D2385978B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56C6E05-7111-9454-6A1F-A5C03C805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5DF909-81A3-9B7A-244B-4BB6915F8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BC7F676-C397-C32F-267D-5C91A16E8653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19395C-1ED3-6F56-6F56-2814599672E0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819FB81-DA78-4A06-FB48-D69B621F0FE3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588C477-B430-D611-C0F5-B0B8D1EBE493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09FCA73-1083-7B67-8265-6CED72872BC8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BFC3379-2F9A-213F-A240-925E543BB915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94E775D-B3BF-5120-C35E-80675343B65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C5D16CF-4938-7BDE-10BF-056C5AEA1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509413A-F2EE-0534-DF86-25BB84420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E12C516-FBB4-3D0D-B895-087BEDAA1212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9435387-3F3E-D1F8-4502-367748FD438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6C245936-CBBD-3307-C3E3-40D4DB3339A2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07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4879C5C-4D61-9330-8202-0B8D071AB6A6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84841A61-0979-13DE-0DB2-7A218C66D93F}"/>
              </a:ext>
            </a:extLst>
          </p:cNvPr>
          <p:cNvSpPr txBox="1"/>
          <p:nvPr/>
        </p:nvSpPr>
        <p:spPr>
          <a:xfrm>
            <a:off x="3429000" y="3769359"/>
            <a:ext cx="8763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4000" b="0" i="0" u="none" strike="noStrike" spc="-100" dirty="0">
                <a:solidFill>
                  <a:srgbClr val="747EA7"/>
                </a:solidFill>
                <a:latin typeface="+mn-ea"/>
              </a:rPr>
              <a:t>YOLOv11n </a:t>
            </a:r>
            <a:r>
              <a:rPr lang="ko-KR" altLang="en-US" sz="4000" b="0" i="0" u="none" strike="noStrike" spc="-100" dirty="0">
                <a:solidFill>
                  <a:srgbClr val="747EA7"/>
                </a:solidFill>
                <a:latin typeface="+mn-ea"/>
              </a:rPr>
              <a:t>모델을 선택한 이유</a:t>
            </a:r>
            <a:endParaRPr lang="ko-KR" sz="40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A7CB9366-7AE0-494B-41BA-CF811D16D197}"/>
              </a:ext>
            </a:extLst>
          </p:cNvPr>
          <p:cNvSpPr txBox="1"/>
          <p:nvPr/>
        </p:nvSpPr>
        <p:spPr>
          <a:xfrm>
            <a:off x="11654401" y="2025035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YOLOv11n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2A5D896-826E-9F24-A3F1-D247F717DB8C}"/>
              </a:ext>
            </a:extLst>
          </p:cNvPr>
          <p:cNvSpPr/>
          <p:nvPr/>
        </p:nvSpPr>
        <p:spPr>
          <a:xfrm>
            <a:off x="3518910" y="4491444"/>
            <a:ext cx="1967231" cy="1967231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속도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AF3C554F-0647-1A6D-4A68-9C846DD41BF4}"/>
              </a:ext>
            </a:extLst>
          </p:cNvPr>
          <p:cNvSpPr txBox="1"/>
          <p:nvPr/>
        </p:nvSpPr>
        <p:spPr>
          <a:xfrm>
            <a:off x="5822664" y="4345536"/>
            <a:ext cx="6955351" cy="28226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spc="-100" dirty="0">
                <a:solidFill>
                  <a:srgbClr val="7E87AD"/>
                </a:solidFill>
                <a:latin typeface="+mn-ea"/>
              </a:rPr>
              <a:t>처리 속도가 빠르기 때문에 라즈베리 파이와 같이 성능이 낮은 장치에서 실시간 추적이 가능</a:t>
            </a:r>
            <a:endParaRPr lang="en-US" altLang="ko-KR" sz="2400" b="0" i="0" u="none" strike="noStrike" spc="-100" dirty="0">
              <a:solidFill>
                <a:srgbClr val="7E87AD"/>
              </a:solidFill>
              <a:latin typeface="+mn-ea"/>
            </a:endParaRPr>
          </a:p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7E87AD"/>
                </a:solidFill>
                <a:latin typeface="+mn-ea"/>
              </a:rPr>
              <a:t>모델이 가벼워 각 프레임에 대한 처리시간이 짧고</a:t>
            </a:r>
            <a:r>
              <a:rPr lang="en-US" altLang="ko-KR" sz="24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en-US" altLang="ko-KR" sz="2400" spc="-100" dirty="0" err="1">
                <a:solidFill>
                  <a:srgbClr val="7E87AD"/>
                </a:solidFill>
                <a:latin typeface="+mn-ea"/>
              </a:rPr>
              <a:t>ms</a:t>
            </a:r>
            <a:r>
              <a:rPr lang="en-US" altLang="ko-KR" sz="2400" spc="-100" dirty="0">
                <a:solidFill>
                  <a:srgbClr val="7E87AD"/>
                </a:solidFill>
                <a:latin typeface="+mn-ea"/>
              </a:rPr>
              <a:t>/</a:t>
            </a:r>
            <a:r>
              <a:rPr lang="en-US" altLang="ko-KR" sz="2400" spc="-100" dirty="0" err="1">
                <a:solidFill>
                  <a:srgbClr val="7E87AD"/>
                </a:solidFill>
                <a:latin typeface="+mn-ea"/>
              </a:rPr>
              <a:t>img</a:t>
            </a:r>
            <a:r>
              <a:rPr lang="ko-KR" altLang="en-US" sz="2400" spc="-100" dirty="0">
                <a:solidFill>
                  <a:srgbClr val="7E87AD"/>
                </a:solidFill>
                <a:latin typeface="+mn-ea"/>
              </a:rPr>
              <a:t>가 적게 든다</a:t>
            </a:r>
            <a:r>
              <a:rPr lang="ko-KR" altLang="en-US" sz="2400" b="0" i="0" u="none" strike="noStrike" spc="-100" dirty="0">
                <a:solidFill>
                  <a:srgbClr val="7E87AD"/>
                </a:solidFill>
                <a:latin typeface="+mn-ea"/>
              </a:rPr>
              <a:t> </a:t>
            </a:r>
            <a:endParaRPr lang="en-US" altLang="ko-KR" sz="2400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AC16475-6ABA-A1B5-ADD8-DC9858FC3AEF}"/>
              </a:ext>
            </a:extLst>
          </p:cNvPr>
          <p:cNvSpPr/>
          <p:nvPr/>
        </p:nvSpPr>
        <p:spPr>
          <a:xfrm>
            <a:off x="3518910" y="6833869"/>
            <a:ext cx="1967231" cy="1967231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효율성</a:t>
            </a: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00E314BA-F7D7-EA9B-BC96-2C843040F94E}"/>
              </a:ext>
            </a:extLst>
          </p:cNvPr>
          <p:cNvSpPr txBox="1"/>
          <p:nvPr/>
        </p:nvSpPr>
        <p:spPr>
          <a:xfrm>
            <a:off x="5846249" y="7306309"/>
            <a:ext cx="6955351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7E87AD"/>
                </a:solidFill>
                <a:latin typeface="+mn-ea"/>
              </a:rPr>
              <a:t>YOLO </a:t>
            </a:r>
            <a:r>
              <a:rPr lang="ko-KR" altLang="en-US" sz="2400" spc="-100" dirty="0">
                <a:solidFill>
                  <a:srgbClr val="7E87AD"/>
                </a:solidFill>
                <a:latin typeface="+mn-ea"/>
              </a:rPr>
              <a:t>모델의 경량화 버전으로</a:t>
            </a:r>
            <a:r>
              <a:rPr lang="en-US" altLang="ko-KR" sz="24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ko-KR" altLang="en-US" sz="2400" spc="-100" dirty="0">
                <a:solidFill>
                  <a:srgbClr val="7E87AD"/>
                </a:solidFill>
                <a:latin typeface="+mn-ea"/>
              </a:rPr>
              <a:t>모델 크기가 작아 메모리 사용량 적음</a:t>
            </a:r>
            <a:endParaRPr lang="en-US" altLang="ko-KR" sz="2400" spc="-100" dirty="0">
              <a:solidFill>
                <a:srgbClr val="7E87A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3376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3113</Words>
  <Application>Microsoft Office PowerPoint</Application>
  <PresentationFormat>사용자 지정</PresentationFormat>
  <Paragraphs>696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Arial</vt:lpstr>
      <vt:lpstr>맑은 고딕</vt:lpstr>
      <vt:lpstr>Calibri</vt:lpstr>
      <vt:lpstr>Arial Unicode MS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우주연</cp:lastModifiedBy>
  <cp:revision>34</cp:revision>
  <dcterms:created xsi:type="dcterms:W3CDTF">2006-08-16T00:00:00Z</dcterms:created>
  <dcterms:modified xsi:type="dcterms:W3CDTF">2025-05-18T13:25:47Z</dcterms:modified>
</cp:coreProperties>
</file>